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8" r:id="rId2"/>
    <p:sldId id="270" r:id="rId3"/>
    <p:sldId id="269" r:id="rId4"/>
    <p:sldId id="284" r:id="rId5"/>
    <p:sldId id="285" r:id="rId6"/>
    <p:sldId id="287" r:id="rId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5"/>
    <p:restoredTop sz="94599"/>
  </p:normalViewPr>
  <p:slideViewPr>
    <p:cSldViewPr snapToGrid="0" snapToObjects="1">
      <p:cViewPr varScale="1">
        <p:scale>
          <a:sx n="103" d="100"/>
          <a:sy n="103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89F63C-ABF2-F547-9E75-2243BCE5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C755D3-EF9B-E74B-9890-A00255E9E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61B576-1852-0B4E-A10C-107EF35D8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B632-57A8-8D4B-997B-C6D1492CA97D}" type="datetimeFigureOut">
              <a:rPr lang="es-CL" smtClean="0"/>
              <a:t>30-07-20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BCDE83-4958-A245-9EF6-5AA831CBA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D912C6-E2EC-1449-91BA-B4053FFCA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4C4-9EA0-1845-B770-E4A5FF5656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84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70F0B-E82C-6D43-BAC7-98E3A01EB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A0CE50-163F-3F40-801A-6B0C18C2A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24D93D-821B-4C41-8820-6552C6669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B632-57A8-8D4B-997B-C6D1492CA97D}" type="datetimeFigureOut">
              <a:rPr lang="es-CL" smtClean="0"/>
              <a:t>30-07-20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EDC16B-678A-CC44-A91A-93BB64D44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A263A-6090-2141-9BE9-CD7D632FC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4C4-9EA0-1845-B770-E4A5FF5656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4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1C61A6E-6006-554B-818A-7AC225FD2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F8C61B-D7F0-F44D-9A55-64D5117B0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E48B01-160A-5043-B3AB-8D00FEBE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B632-57A8-8D4B-997B-C6D1492CA97D}" type="datetimeFigureOut">
              <a:rPr lang="es-CL" smtClean="0"/>
              <a:t>30-07-20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E26ABC-8C73-BE42-86D0-49E71E850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6FD94D-519D-4F42-942F-0B9846C0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4C4-9EA0-1845-B770-E4A5FF5656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740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468A9F-5FBA-3D4B-BF8D-8BCE3598E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72CF18-FBDA-4044-B109-C4E6B05DA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597704-7857-424F-BAE1-1D829D431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B632-57A8-8D4B-997B-C6D1492CA97D}" type="datetimeFigureOut">
              <a:rPr lang="es-CL" smtClean="0"/>
              <a:t>30-07-20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660826-3037-AE45-8501-43512A47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F4130A-AA68-F149-B980-87BCB7E7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4C4-9EA0-1845-B770-E4A5FF5656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1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8729C-E943-6F4F-B8BC-82A66BC28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04EFE3-5F28-204E-8B58-B42F97197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D83621-C15B-7E43-8FA0-C1CA7FEA2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B632-57A8-8D4B-997B-C6D1492CA97D}" type="datetimeFigureOut">
              <a:rPr lang="es-CL" smtClean="0"/>
              <a:t>30-07-20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1E5D85-1E83-6F48-AE85-7008B7886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4E8E0-97DC-0745-B383-B5F3EF036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4C4-9EA0-1845-B770-E4A5FF5656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547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57588-78C3-394E-AEB2-55A2BE2D5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6049EA-891C-9C41-9810-1ADCE37F5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CBD9DE-2030-6F49-BEB8-DBC128450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BFD03D-C9DA-5D4D-87A2-ECAF8DC20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B632-57A8-8D4B-997B-C6D1492CA97D}" type="datetimeFigureOut">
              <a:rPr lang="es-CL" smtClean="0"/>
              <a:t>30-07-20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199745-B090-AA42-ABFA-EC8C18D3F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B74F72-F418-3248-AD0B-44DC8F512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4C4-9EA0-1845-B770-E4A5FF5656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8933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9513A-1524-E243-844D-9AC1545EC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334FA0-52FD-6345-BE04-ADD05DB69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AE85C0-15E5-A146-917F-BF3DC8ABA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E9C7542-A4C2-7A4C-9368-2076871C8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D598F51-2726-FD42-811B-61BAF7BAC6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B2C0F3-813B-E340-8152-B9A9CBFCF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B632-57A8-8D4B-997B-C6D1492CA97D}" type="datetimeFigureOut">
              <a:rPr lang="es-CL" smtClean="0"/>
              <a:t>30-07-20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A6318E6-F2E3-2E4C-A364-5AE2D42D0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88F3442-B6DA-B64A-801D-FC87ECB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4C4-9EA0-1845-B770-E4A5FF5656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5145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A7691-2134-B843-BF50-AEBAEFA6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EA6AD4B-5DF7-D143-9108-3FF1BB22D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B632-57A8-8D4B-997B-C6D1492CA97D}" type="datetimeFigureOut">
              <a:rPr lang="es-CL" smtClean="0"/>
              <a:t>30-07-20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26802E2-21E4-7E42-AC40-3F15BF70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64219A1-1CE5-9B47-87B2-6CAADC9B8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4C4-9EA0-1845-B770-E4A5FF5656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2354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8F67901-1AE2-6D4C-92F1-82B2C4CD2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B632-57A8-8D4B-997B-C6D1492CA97D}" type="datetimeFigureOut">
              <a:rPr lang="es-CL" smtClean="0"/>
              <a:t>30-07-20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C561B68-3A47-3340-A894-03B2015E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6E8B19-615F-794F-BA20-10226B09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4C4-9EA0-1845-B770-E4A5FF5656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694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40BBE3-E556-8845-9AA7-2F34A947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91BC62-7C70-F74B-ACC3-BFA52B3FC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D6EB80B-DF65-1B4D-AE53-995065F2C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99EF41-5261-2942-A8A1-3A72EF8EC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B632-57A8-8D4B-997B-C6D1492CA97D}" type="datetimeFigureOut">
              <a:rPr lang="es-CL" smtClean="0"/>
              <a:t>30-07-20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F87452-29DF-D040-8913-5F0386631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795C88-7DF6-1647-973A-2767B9A94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4C4-9EA0-1845-B770-E4A5FF5656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1644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E48AF-ED52-AA46-ADF5-D336F4373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6AE0BE-BD22-DA48-BD9B-322202966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3B0263-852C-C842-B1D7-EECC4F01B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A8E7DE-4A3B-0A4B-8ED8-C054F39E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B632-57A8-8D4B-997B-C6D1492CA97D}" type="datetimeFigureOut">
              <a:rPr lang="es-CL" smtClean="0"/>
              <a:t>30-07-20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28AC9D-CAB7-0444-9D3A-E34BDDCF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E3113E-A6AA-5A48-8F1F-5902DB3D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4C4-9EA0-1845-B770-E4A5FF5656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8943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C52AF0-C16E-584B-BAE2-7CC4E6D07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4551C5-3F63-E944-BF0E-C2A7A4C91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A35DDC-4D4C-8046-B63C-ED80E5036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5B632-57A8-8D4B-997B-C6D1492CA97D}" type="datetimeFigureOut">
              <a:rPr lang="es-CL" smtClean="0"/>
              <a:t>30-07-20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98387E-2DBA-3349-ABCF-72FADDA53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0D9FAF-9D3C-854A-B3E3-90B22CA1F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C64C4-9EA0-1845-B770-E4A5FF5656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1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fernanda.urrejola@cmanantial.c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A1C72-658D-1E46-9359-85FDFC822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499" y="566033"/>
            <a:ext cx="10287001" cy="208317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CL" sz="5400" b="1" dirty="0">
                <a:latin typeface="Trebuchet MS" panose="020B0703020202090204" pitchFamily="34" charset="0"/>
              </a:rPr>
              <a:t> </a:t>
            </a:r>
            <a:r>
              <a:rPr lang="es-CL" sz="4000" b="1" dirty="0">
                <a:latin typeface="Chalkboard" panose="03050602040202020205" pitchFamily="66" charset="77"/>
              </a:rPr>
              <a:t>INFORMACIÓN NUTRICIONAL DE ALGUNAS BEBIDAS VEGETALES DEL MERCADO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CC32AC-9A17-5748-A217-15EA7F9F8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149516"/>
            <a:ext cx="12192000" cy="1708484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endParaRPr lang="es-CL" sz="1600" b="1" dirty="0">
              <a:solidFill>
                <a:srgbClr val="7030A0"/>
              </a:solidFill>
              <a:latin typeface="Chalkboard" panose="03050602040202020205" pitchFamily="66" charset="77"/>
              <a:ea typeface="Ayuthaya" pitchFamily="2" charset="-34"/>
              <a:cs typeface="Ayuthaya" pitchFamily="2" charset="-34"/>
            </a:endParaRPr>
          </a:p>
          <a:p>
            <a:endParaRPr lang="es-CL" sz="1600" b="1" dirty="0">
              <a:solidFill>
                <a:srgbClr val="7030A0"/>
              </a:solidFill>
              <a:latin typeface="Chalkboard" panose="03050602040202020205" pitchFamily="66" charset="77"/>
              <a:ea typeface="Ayuthaya" pitchFamily="2" charset="-34"/>
              <a:cs typeface="Ayuthaya" pitchFamily="2" charset="-34"/>
            </a:endParaRPr>
          </a:p>
          <a:p>
            <a:endParaRPr lang="es-CL" sz="1600" b="1" dirty="0">
              <a:solidFill>
                <a:srgbClr val="7030A0"/>
              </a:solidFill>
              <a:latin typeface="Chalkboard" panose="03050602040202020205" pitchFamily="66" charset="77"/>
              <a:ea typeface="Ayuthaya" pitchFamily="2" charset="-34"/>
              <a:cs typeface="Ayuthaya" pitchFamily="2" charset="-34"/>
            </a:endParaRPr>
          </a:p>
          <a:p>
            <a:endParaRPr lang="es-CL" sz="1600" b="1" dirty="0">
              <a:solidFill>
                <a:srgbClr val="7030A0"/>
              </a:solidFill>
              <a:latin typeface="Chalkboard" panose="03050602040202020205" pitchFamily="66" charset="77"/>
              <a:ea typeface="Ayuthaya" pitchFamily="2" charset="-34"/>
              <a:cs typeface="Ayuthaya" pitchFamily="2" charset="-34"/>
            </a:endParaRPr>
          </a:p>
          <a:p>
            <a:r>
              <a:rPr lang="es-CL" sz="16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M. FERNANDA URREJOLA</a:t>
            </a:r>
          </a:p>
          <a:p>
            <a:r>
              <a:rPr lang="es-CL" sz="16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NUTRICIONISTA – AURICULOTERAPEUTA </a:t>
            </a:r>
          </a:p>
          <a:p>
            <a:r>
              <a:rPr lang="es-CL" sz="16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COLEGIO MANANTIAL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512B7E-C3D7-B245-B308-D966AC85706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" y="88036"/>
            <a:ext cx="1564105" cy="1569477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6BC809-B6F8-0249-828C-3B72CA98B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400" y="2788253"/>
            <a:ext cx="5097200" cy="28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69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F59A0AB-D41A-8640-8B4A-FCECFFB02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90" t="1754" r="38164" b="11579"/>
          <a:stretch/>
        </p:blipFill>
        <p:spPr>
          <a:xfrm>
            <a:off x="239109" y="132919"/>
            <a:ext cx="2676986" cy="576338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D9B4FCF-34E9-E240-9487-D95D8B21E286}"/>
              </a:ext>
            </a:extLst>
          </p:cNvPr>
          <p:cNvSpPr txBox="1"/>
          <p:nvPr/>
        </p:nvSpPr>
        <p:spPr>
          <a:xfrm>
            <a:off x="3404937" y="259044"/>
            <a:ext cx="836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C00000"/>
                </a:solidFill>
              </a:rPr>
              <a:t>BEBIDA DE ARROZ SABOR A CHOCOLATE – VILAY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1B47BF-A399-434F-A9CC-CEF43451A9CF}"/>
              </a:ext>
            </a:extLst>
          </p:cNvPr>
          <p:cNvSpPr txBox="1"/>
          <p:nvPr/>
        </p:nvSpPr>
        <p:spPr>
          <a:xfrm>
            <a:off x="3404937" y="964135"/>
            <a:ext cx="8277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b="1" u="sng" dirty="0"/>
              <a:t>INGREDIENTES: </a:t>
            </a:r>
            <a:r>
              <a:rPr lang="es-CL" sz="1600" dirty="0"/>
              <a:t>Agua filtrada, arroz, azúcar, cacao en polvo, mono y diglicéridos de ácidos grasos, fosfato tricálcico, goma guar, goma xantán, sal de mar, vitamina E, estevia (glicósidos de esteviol), gluconato de zinc, vitamina A, Vitamina D y vitamina B12. 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2E68641-94D0-5B48-AFAA-D5D755FD67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04937" y="1798520"/>
          <a:ext cx="8592052" cy="4806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699">
                  <a:extLst>
                    <a:ext uri="{9D8B030D-6E8A-4147-A177-3AD203B41FA5}">
                      <a16:colId xmlns:a16="http://schemas.microsoft.com/office/drawing/2014/main" val="2277714431"/>
                    </a:ext>
                  </a:extLst>
                </a:gridCol>
                <a:gridCol w="2984149">
                  <a:extLst>
                    <a:ext uri="{9D8B030D-6E8A-4147-A177-3AD203B41FA5}">
                      <a16:colId xmlns:a16="http://schemas.microsoft.com/office/drawing/2014/main" val="472141819"/>
                    </a:ext>
                  </a:extLst>
                </a:gridCol>
                <a:gridCol w="3382204">
                  <a:extLst>
                    <a:ext uri="{9D8B030D-6E8A-4147-A177-3AD203B41FA5}">
                      <a16:colId xmlns:a16="http://schemas.microsoft.com/office/drawing/2014/main" val="3758201417"/>
                    </a:ext>
                  </a:extLst>
                </a:gridCol>
              </a:tblGrid>
              <a:tr h="447147">
                <a:tc gridSpan="3"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BEBIDA DE ARROZ SABOR CHOCOLATE -  VILAY</a:t>
                      </a:r>
                    </a:p>
                    <a:p>
                      <a:pPr algn="ctr"/>
                      <a:r>
                        <a:rPr lang="es-CL" sz="1100" dirty="0"/>
                        <a:t>INFORMACIÓN NUTRICIONAL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8954172"/>
                  </a:ext>
                </a:extLst>
              </a:tr>
              <a:tr h="447147">
                <a:tc gridSpan="3">
                  <a:txBody>
                    <a:bodyPr/>
                    <a:lstStyle/>
                    <a:p>
                      <a:pPr algn="ctr"/>
                      <a:r>
                        <a:rPr lang="es-CL" sz="1100" b="1" dirty="0"/>
                        <a:t>PORCIÓN: 1 VASO (200 ml) </a:t>
                      </a:r>
                    </a:p>
                    <a:p>
                      <a:pPr algn="ctr"/>
                      <a:r>
                        <a:rPr lang="es-CL" sz="1100" b="1" dirty="0"/>
                        <a:t>PORCIÓN POR ENVASE: 5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100415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1" dirty="0"/>
                        <a:t>100 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1" dirty="0"/>
                        <a:t>1 PORCIÓN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20620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Energía (Kcal)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206891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Proteínas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878754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Grasa Total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968913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Grasa saturada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76610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Grasa monoinsaturada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224448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Grasa poliinsaturada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677056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Ác. Grasos trans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439435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Colesterol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228670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H. De Carbono disp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8,12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16,24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61344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Azúcares Totales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4,88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9,76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284414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Sodio (mg)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340290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482422"/>
                  </a:ext>
                </a:extLst>
              </a:tr>
              <a:tr h="279466">
                <a:tc gridSpan="3"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* % en relación a la Dosis Diaria Recomendada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697804"/>
                  </a:ext>
                </a:extLst>
              </a:tr>
            </a:tbl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ED1A98A6-6401-B641-8EEF-8843401CA24B}"/>
              </a:ext>
            </a:extLst>
          </p:cNvPr>
          <p:cNvSpPr/>
          <p:nvPr/>
        </p:nvSpPr>
        <p:spPr>
          <a:xfrm>
            <a:off x="-1355834" y="60573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12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M. FERNANDA URREJOLA</a:t>
            </a:r>
          </a:p>
          <a:p>
            <a:pPr algn="ctr"/>
            <a:r>
              <a:rPr lang="es-CL" sz="12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NUTRICIONISTA – AURICULOTERAPEUTA </a:t>
            </a:r>
          </a:p>
          <a:p>
            <a:pPr algn="ctr"/>
            <a:r>
              <a:rPr lang="es-CL" sz="12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COLEGIO MANANTIAL </a:t>
            </a:r>
          </a:p>
        </p:txBody>
      </p:sp>
    </p:spTree>
    <p:extLst>
      <p:ext uri="{BB962C8B-B14F-4D97-AF65-F5344CB8AC3E}">
        <p14:creationId xmlns:p14="http://schemas.microsoft.com/office/powerpoint/2010/main" val="135611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320AA67-3D7C-1C48-9AAF-75E2C6367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8" r="17836"/>
          <a:stretch/>
        </p:blipFill>
        <p:spPr>
          <a:xfrm>
            <a:off x="89222" y="320713"/>
            <a:ext cx="3395926" cy="563903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9DC7DCE-840D-8E4B-8912-582769AA1703}"/>
              </a:ext>
            </a:extLst>
          </p:cNvPr>
          <p:cNvSpPr txBox="1"/>
          <p:nvPr/>
        </p:nvSpPr>
        <p:spPr>
          <a:xfrm>
            <a:off x="3485148" y="324853"/>
            <a:ext cx="8592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C00000"/>
                </a:solidFill>
              </a:rPr>
              <a:t>ALIMENTO ARROZ POLVO - TERRIUM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D974C8-A117-7548-AACB-8DB11AFF1DBA}"/>
              </a:ext>
            </a:extLst>
          </p:cNvPr>
          <p:cNvSpPr txBox="1"/>
          <p:nvPr/>
        </p:nvSpPr>
        <p:spPr>
          <a:xfrm>
            <a:off x="3485148" y="1017350"/>
            <a:ext cx="8592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u="sng" dirty="0"/>
              <a:t>INGREDIENTES: </a:t>
            </a:r>
            <a:r>
              <a:rPr lang="es-CL" sz="1600" dirty="0"/>
              <a:t>Arroz extruido (60%), almidón de papa, proteína de arveja (13%), aceite de maravilla y coco, vitamina A, vitamina D2, citrato de calcio, goma xantana 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EF9980F8-AA9F-754A-B780-84D24A67E76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85148" y="1818405"/>
          <a:ext cx="8592052" cy="4806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699">
                  <a:extLst>
                    <a:ext uri="{9D8B030D-6E8A-4147-A177-3AD203B41FA5}">
                      <a16:colId xmlns:a16="http://schemas.microsoft.com/office/drawing/2014/main" val="3016775486"/>
                    </a:ext>
                  </a:extLst>
                </a:gridCol>
                <a:gridCol w="2984149">
                  <a:extLst>
                    <a:ext uri="{9D8B030D-6E8A-4147-A177-3AD203B41FA5}">
                      <a16:colId xmlns:a16="http://schemas.microsoft.com/office/drawing/2014/main" val="1482409316"/>
                    </a:ext>
                  </a:extLst>
                </a:gridCol>
                <a:gridCol w="3382204">
                  <a:extLst>
                    <a:ext uri="{9D8B030D-6E8A-4147-A177-3AD203B41FA5}">
                      <a16:colId xmlns:a16="http://schemas.microsoft.com/office/drawing/2014/main" val="3387399799"/>
                    </a:ext>
                  </a:extLst>
                </a:gridCol>
              </a:tblGrid>
              <a:tr h="447147">
                <a:tc gridSpan="3"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ALIMENTO DE ARROZ EN POLVO-  TERRIUM</a:t>
                      </a:r>
                    </a:p>
                    <a:p>
                      <a:pPr algn="ctr"/>
                      <a:r>
                        <a:rPr lang="es-CL" sz="1100" dirty="0"/>
                        <a:t>INFORMACIÓN NUTRICIONAL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1990274"/>
                  </a:ext>
                </a:extLst>
              </a:tr>
              <a:tr h="447147">
                <a:tc gridSpan="3">
                  <a:txBody>
                    <a:bodyPr/>
                    <a:lstStyle/>
                    <a:p>
                      <a:pPr algn="ctr"/>
                      <a:r>
                        <a:rPr lang="es-CL" sz="1100" b="1" dirty="0"/>
                        <a:t>PORCIÓN: 10 g</a:t>
                      </a:r>
                    </a:p>
                    <a:p>
                      <a:pPr algn="ctr"/>
                      <a:r>
                        <a:rPr lang="es-CL" sz="1100" b="1" dirty="0"/>
                        <a:t>PORCIÓN POR ENVASE: 30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352904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1" dirty="0"/>
                        <a:t>100 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b="1" dirty="0"/>
                        <a:t>1 PORCIÓN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544616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Energía (Kcal)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524126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Proteínas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958536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Grasa Total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1,4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921892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Grasa saturada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175844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Grasa monoinsaturada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505795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Grasa poliinsaturada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503989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Ác. Grasos trans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648055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Colesterol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646745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H. De Carbono disp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302413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Azúcares Totales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457097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r>
                        <a:rPr lang="es-CL" sz="1100" b="1" dirty="0"/>
                        <a:t>Sodio (mg)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315525"/>
                  </a:ext>
                </a:extLst>
              </a:tr>
              <a:tr h="279466">
                <a:tc>
                  <a:txBody>
                    <a:bodyPr/>
                    <a:lstStyle/>
                    <a:p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955559"/>
                  </a:ext>
                </a:extLst>
              </a:tr>
              <a:tr h="279466">
                <a:tc gridSpan="3"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* % en relación a la Dosis Diaria Recomendada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741645"/>
                  </a:ext>
                </a:extLst>
              </a:tr>
            </a:tbl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1187A0F7-0122-8940-BD66-16FEE6E71939}"/>
              </a:ext>
            </a:extLst>
          </p:cNvPr>
          <p:cNvSpPr/>
          <p:nvPr/>
        </p:nvSpPr>
        <p:spPr>
          <a:xfrm>
            <a:off x="-1319048" y="60678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12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M. FERNANDA URREJOLA</a:t>
            </a:r>
          </a:p>
          <a:p>
            <a:pPr algn="ctr"/>
            <a:r>
              <a:rPr lang="es-CL" sz="12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NUTRICIONISTA – AURICULOTERAPEUTA </a:t>
            </a:r>
          </a:p>
          <a:p>
            <a:pPr algn="ctr"/>
            <a:r>
              <a:rPr lang="es-CL" sz="12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COLEGIO MANANTIAL </a:t>
            </a:r>
          </a:p>
        </p:txBody>
      </p:sp>
    </p:spTree>
    <p:extLst>
      <p:ext uri="{BB962C8B-B14F-4D97-AF65-F5344CB8AC3E}">
        <p14:creationId xmlns:p14="http://schemas.microsoft.com/office/powerpoint/2010/main" val="4093595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BA90F-6CA7-B842-B1A5-93CC547AF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620" y="88400"/>
            <a:ext cx="8590548" cy="681621"/>
          </a:xfrm>
        </p:spPr>
        <p:txBody>
          <a:bodyPr>
            <a:noAutofit/>
          </a:bodyPr>
          <a:lstStyle/>
          <a:p>
            <a:pPr algn="ctr"/>
            <a:r>
              <a:rPr lang="es-CL" sz="2800" b="1" dirty="0">
                <a:solidFill>
                  <a:srgbClr val="C00000"/>
                </a:solidFill>
                <a:latin typeface="+mn-lt"/>
              </a:rPr>
              <a:t>BEBIDA DE SOYA SABOR CHOCOLATE – LONCOLECHE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779136-EAEE-324F-8867-2A76C076D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09" r="29065" b="1579"/>
          <a:stretch/>
        </p:blipFill>
        <p:spPr>
          <a:xfrm>
            <a:off x="269259" y="88399"/>
            <a:ext cx="2538076" cy="575599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FFA0BEF-E9AE-084C-9D83-71F15BA14457}"/>
              </a:ext>
            </a:extLst>
          </p:cNvPr>
          <p:cNvSpPr/>
          <p:nvPr/>
        </p:nvSpPr>
        <p:spPr>
          <a:xfrm>
            <a:off x="3284619" y="673768"/>
            <a:ext cx="85905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u="sng" dirty="0"/>
              <a:t>INGREDIENTES: </a:t>
            </a:r>
            <a:r>
              <a:rPr lang="es-CL" sz="1600" dirty="0"/>
              <a:t>Agua, proteína aislada de soya (3,5), glucosa, polidextrosa, cacao, fibra de soya, carbonato de calcio, estabilizantes (celulosa microcristalina, goma de celulosa, carragenina), sabor idéntico a natural, citrato tripotásico, cloruro de sodio, estevia (11,7 mg 1000 ml) y sacarosa.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AD76A84-BC65-1943-BACC-BA133109290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84620" y="1601018"/>
          <a:ext cx="8590547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310">
                  <a:extLst>
                    <a:ext uri="{9D8B030D-6E8A-4147-A177-3AD203B41FA5}">
                      <a16:colId xmlns:a16="http://schemas.microsoft.com/office/drawing/2014/main" val="1887303788"/>
                    </a:ext>
                  </a:extLst>
                </a:gridCol>
                <a:gridCol w="2983626">
                  <a:extLst>
                    <a:ext uri="{9D8B030D-6E8A-4147-A177-3AD203B41FA5}">
                      <a16:colId xmlns:a16="http://schemas.microsoft.com/office/drawing/2014/main" val="1251960286"/>
                    </a:ext>
                  </a:extLst>
                </a:gridCol>
                <a:gridCol w="3381611">
                  <a:extLst>
                    <a:ext uri="{9D8B030D-6E8A-4147-A177-3AD203B41FA5}">
                      <a16:colId xmlns:a16="http://schemas.microsoft.com/office/drawing/2014/main" val="2013106302"/>
                    </a:ext>
                  </a:extLst>
                </a:gridCol>
              </a:tblGrid>
              <a:tr h="377508">
                <a:tc gridSpan="3"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BEBIDA DE SOYA SABOR CHOCOLATE – LONCOLECHE</a:t>
                      </a:r>
                    </a:p>
                    <a:p>
                      <a:pPr algn="ctr"/>
                      <a:r>
                        <a:rPr lang="es-CL" sz="1000" dirty="0"/>
                        <a:t>INFORMACIÓN NUTRICIONAL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9749990"/>
                  </a:ext>
                </a:extLst>
              </a:tr>
              <a:tr h="377508">
                <a:tc gridSpan="3">
                  <a:txBody>
                    <a:bodyPr/>
                    <a:lstStyle/>
                    <a:p>
                      <a:pPr algn="ctr"/>
                      <a:r>
                        <a:rPr lang="es-CL" sz="1000" b="1" dirty="0"/>
                        <a:t>PORCIÓN: 1 VASO (200 ml) </a:t>
                      </a:r>
                    </a:p>
                    <a:p>
                      <a:pPr algn="ctr"/>
                      <a:r>
                        <a:rPr lang="es-CL" sz="1000" b="1" dirty="0"/>
                        <a:t>PORCIÓN POR ENVASE: 5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877670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endParaRPr lang="es-C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1" dirty="0"/>
                        <a:t>100 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1" dirty="0"/>
                        <a:t>1 PORCIÓN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425117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Energía (Kcal)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449765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Proteínas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323342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Grasa Total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233995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Grasa saturada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5851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Grasa monoinsaturada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778418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Grasa poliinsaturada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785834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Ác. Grasos trans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983398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Colesterol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033552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H. De Carbono disp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972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Azúcares Totales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400118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Azúcar (sacarosa)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197345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Lactosa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286015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Fibra Total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460343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Sodio (mg)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521166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Calcio (mg)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722331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Fósforo (mg)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410777"/>
                  </a:ext>
                </a:extLst>
              </a:tr>
              <a:tr h="229201">
                <a:tc gridSpan="3"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(*) % en relación a la Dosis Diaria Recomendada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460467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AFF65F10-34FF-F64F-A5F5-32CE046BEA86}"/>
              </a:ext>
            </a:extLst>
          </p:cNvPr>
          <p:cNvSpPr/>
          <p:nvPr/>
        </p:nvSpPr>
        <p:spPr>
          <a:xfrm>
            <a:off x="-1418896" y="59903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12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M. FERNANDA URREJOLA</a:t>
            </a:r>
          </a:p>
          <a:p>
            <a:pPr algn="ctr"/>
            <a:r>
              <a:rPr lang="es-CL" sz="12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NUTRICIONISTA – AURICULOTERAPEUTA </a:t>
            </a:r>
          </a:p>
          <a:p>
            <a:pPr algn="ctr"/>
            <a:r>
              <a:rPr lang="es-CL" sz="12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COLEGIO MANANTIAL </a:t>
            </a:r>
          </a:p>
        </p:txBody>
      </p:sp>
    </p:spTree>
    <p:extLst>
      <p:ext uri="{BB962C8B-B14F-4D97-AF65-F5344CB8AC3E}">
        <p14:creationId xmlns:p14="http://schemas.microsoft.com/office/powerpoint/2010/main" val="31305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25F78C3-4EF3-094A-8DD7-BDC83B255276}"/>
              </a:ext>
            </a:extLst>
          </p:cNvPr>
          <p:cNvSpPr/>
          <p:nvPr/>
        </p:nvSpPr>
        <p:spPr>
          <a:xfrm>
            <a:off x="3444766" y="157058"/>
            <a:ext cx="8590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b="1" dirty="0">
                <a:solidFill>
                  <a:srgbClr val="C00000"/>
                </a:solidFill>
              </a:rPr>
              <a:t>BEBIDA DE SOYA NATURAL – LONCOLECHE </a:t>
            </a:r>
            <a:endParaRPr lang="es-CL" sz="28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1BEED22-670F-2049-A72F-D6C9677362A5}"/>
              </a:ext>
            </a:extLst>
          </p:cNvPr>
          <p:cNvSpPr/>
          <p:nvPr/>
        </p:nvSpPr>
        <p:spPr>
          <a:xfrm>
            <a:off x="3444765" y="622834"/>
            <a:ext cx="8484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u="sng" dirty="0"/>
              <a:t>INGREDIENTES: </a:t>
            </a:r>
            <a:r>
              <a:rPr lang="es-CL" sz="1600" dirty="0"/>
              <a:t>Agua, proteína aislada de soya (3,5), glucosa, polidextrosa, fibra de soya, carbonato de calcio, estabilizantes (celulosa microcristalina, goma de celulosa, carragenina), sabor idéntico a natural, citrato tripotásico, cloruro de sodio y sacarosa.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427D515-F381-F04D-A590-20F5F5B5A5C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44765" y="1550276"/>
          <a:ext cx="8590547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310">
                  <a:extLst>
                    <a:ext uri="{9D8B030D-6E8A-4147-A177-3AD203B41FA5}">
                      <a16:colId xmlns:a16="http://schemas.microsoft.com/office/drawing/2014/main" val="1379700741"/>
                    </a:ext>
                  </a:extLst>
                </a:gridCol>
                <a:gridCol w="2983626">
                  <a:extLst>
                    <a:ext uri="{9D8B030D-6E8A-4147-A177-3AD203B41FA5}">
                      <a16:colId xmlns:a16="http://schemas.microsoft.com/office/drawing/2014/main" val="41886600"/>
                    </a:ext>
                  </a:extLst>
                </a:gridCol>
                <a:gridCol w="3381611">
                  <a:extLst>
                    <a:ext uri="{9D8B030D-6E8A-4147-A177-3AD203B41FA5}">
                      <a16:colId xmlns:a16="http://schemas.microsoft.com/office/drawing/2014/main" val="4286373059"/>
                    </a:ext>
                  </a:extLst>
                </a:gridCol>
              </a:tblGrid>
              <a:tr h="377508">
                <a:tc gridSpan="3"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BEBIDA DE SOYA NATURAL – LONCOLECHE</a:t>
                      </a:r>
                    </a:p>
                    <a:p>
                      <a:pPr algn="ctr"/>
                      <a:r>
                        <a:rPr lang="es-CL" sz="1000" dirty="0"/>
                        <a:t>INFORMACIÓN NUTRICIONAL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7670641"/>
                  </a:ext>
                </a:extLst>
              </a:tr>
              <a:tr h="377508">
                <a:tc gridSpan="3">
                  <a:txBody>
                    <a:bodyPr/>
                    <a:lstStyle/>
                    <a:p>
                      <a:pPr algn="ctr"/>
                      <a:r>
                        <a:rPr lang="es-CL" sz="1000" b="1" dirty="0"/>
                        <a:t>PORCIÓN: 1 VASO (200 ml) </a:t>
                      </a:r>
                    </a:p>
                    <a:p>
                      <a:pPr algn="ctr"/>
                      <a:r>
                        <a:rPr lang="es-CL" sz="1000" b="1" dirty="0"/>
                        <a:t>PORCIÓN POR ENVASE: 5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230968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endParaRPr lang="es-C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1" dirty="0"/>
                        <a:t>100 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b="1" dirty="0"/>
                        <a:t>1 PORCIÓN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032874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Energía (Kcal)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59676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Proteínas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276683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Grasa Total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026893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Grasa saturada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758300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Grasa monoinsaturada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586565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Grasa poliinsaturada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23082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Ác. Grasos trans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337874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Colesterol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692980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H. De Carbono disp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701828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Azúcares Totales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086375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Azúcar (sacarosa)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566954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Lactosa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544052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Fibra Total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128159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Sodio (mg)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273197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Calcio (mg)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912525"/>
                  </a:ext>
                </a:extLst>
              </a:tr>
              <a:tr h="229201">
                <a:tc>
                  <a:txBody>
                    <a:bodyPr/>
                    <a:lstStyle/>
                    <a:p>
                      <a:r>
                        <a:rPr lang="es-CL" sz="1000" b="1" dirty="0"/>
                        <a:t>Fósforo (mg)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396605"/>
                  </a:ext>
                </a:extLst>
              </a:tr>
              <a:tr h="229201">
                <a:tc gridSpan="3">
                  <a:txBody>
                    <a:bodyPr/>
                    <a:lstStyle/>
                    <a:p>
                      <a:pPr algn="ctr"/>
                      <a:r>
                        <a:rPr lang="es-CL" sz="1000" dirty="0"/>
                        <a:t>(*) % en relación a la Dosis Diaria Recomendada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30524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2DEA0668-6670-6B4B-919F-8106A3008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86" r="28888" b="1840"/>
          <a:stretch/>
        </p:blipFill>
        <p:spPr>
          <a:xfrm>
            <a:off x="264693" y="10233"/>
            <a:ext cx="2744444" cy="601017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22D4748-CFD2-9943-AB71-9369A134EE94}"/>
              </a:ext>
            </a:extLst>
          </p:cNvPr>
          <p:cNvSpPr/>
          <p:nvPr/>
        </p:nvSpPr>
        <p:spPr>
          <a:xfrm>
            <a:off x="-1355834" y="60529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12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M. FERNANDA URREJOLA</a:t>
            </a:r>
          </a:p>
          <a:p>
            <a:pPr algn="ctr"/>
            <a:r>
              <a:rPr lang="es-CL" sz="12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NUTRICIONISTA – AURICULOTERAPEUTA </a:t>
            </a:r>
          </a:p>
          <a:p>
            <a:pPr algn="ctr"/>
            <a:r>
              <a:rPr lang="es-CL" sz="1200" b="1" dirty="0">
                <a:solidFill>
                  <a:srgbClr val="7030A0"/>
                </a:solidFill>
                <a:latin typeface="Chalkboard" panose="03050602040202020205" pitchFamily="66" charset="77"/>
                <a:ea typeface="Ayuthaya" pitchFamily="2" charset="-34"/>
                <a:cs typeface="Ayuthaya" pitchFamily="2" charset="-34"/>
              </a:rPr>
              <a:t>COLEGIO MANANTIAL </a:t>
            </a:r>
          </a:p>
        </p:txBody>
      </p:sp>
    </p:spTree>
    <p:extLst>
      <p:ext uri="{BB962C8B-B14F-4D97-AF65-F5344CB8AC3E}">
        <p14:creationId xmlns:p14="http://schemas.microsoft.com/office/powerpoint/2010/main" val="2343779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EC6951-FE90-6B46-BE85-530004904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71451"/>
            <a:ext cx="11801475" cy="64150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CL" sz="4000" b="1" dirty="0">
              <a:latin typeface="Bradley Hand" pitchFamily="2" charset="77"/>
            </a:endParaRPr>
          </a:p>
          <a:p>
            <a:pPr marL="0" indent="0" algn="ctr">
              <a:buNone/>
            </a:pPr>
            <a:r>
              <a:rPr lang="es-CL" sz="4000" b="1" dirty="0">
                <a:latin typeface="Bradley Hand" pitchFamily="2" charset="77"/>
              </a:rPr>
              <a:t>¡¡MUCHAS GRACIAS!!</a:t>
            </a:r>
          </a:p>
          <a:p>
            <a:pPr marL="0" indent="0" algn="ctr">
              <a:buNone/>
            </a:pPr>
            <a:endParaRPr lang="es-CL" b="1" dirty="0">
              <a:latin typeface="Bradley Hand" pitchFamily="2" charset="77"/>
            </a:endParaRPr>
          </a:p>
          <a:p>
            <a:pPr marL="0" indent="0" algn="ctr">
              <a:buNone/>
            </a:pPr>
            <a:endParaRPr lang="es-CL" b="1" dirty="0">
              <a:latin typeface="Bradley Hand" pitchFamily="2" charset="77"/>
            </a:endParaRPr>
          </a:p>
          <a:p>
            <a:pPr marL="0" indent="0" algn="ctr">
              <a:buNone/>
            </a:pPr>
            <a:r>
              <a:rPr lang="es-CL" b="1" dirty="0">
                <a:latin typeface="Bradley Hand" pitchFamily="2" charset="77"/>
              </a:rPr>
              <a:t>Cualquier duda, consulta, si quieres que te enseñe a leer el etiquetado nutricional me puedes contactar al e-mail. </a:t>
            </a:r>
          </a:p>
          <a:p>
            <a:pPr marL="0" indent="0" algn="ctr">
              <a:buNone/>
            </a:pPr>
            <a:endParaRPr lang="es-CL" b="1" dirty="0">
              <a:solidFill>
                <a:srgbClr val="7030A0"/>
              </a:solidFill>
              <a:latin typeface="Bradley Hand" pitchFamily="2" charset="77"/>
            </a:endParaRPr>
          </a:p>
          <a:p>
            <a:pPr marL="0" indent="0" algn="ctr">
              <a:buNone/>
            </a:pPr>
            <a:endParaRPr lang="es-CL" b="1" dirty="0">
              <a:solidFill>
                <a:srgbClr val="7030A0"/>
              </a:solidFill>
              <a:latin typeface="Bradley Hand" pitchFamily="2" charset="77"/>
            </a:endParaRPr>
          </a:p>
          <a:p>
            <a:pPr marL="0" indent="0" algn="ctr">
              <a:buNone/>
            </a:pPr>
            <a:endParaRPr lang="es-CL" b="1" dirty="0">
              <a:solidFill>
                <a:srgbClr val="7030A0"/>
              </a:solidFill>
              <a:latin typeface="Bradley Hand" pitchFamily="2" charset="77"/>
            </a:endParaRPr>
          </a:p>
          <a:p>
            <a:pPr marL="0" indent="0" algn="ctr">
              <a:buNone/>
            </a:pPr>
            <a:r>
              <a:rPr lang="es-CL" sz="2400" b="1" dirty="0">
                <a:solidFill>
                  <a:srgbClr val="7030A0"/>
                </a:solidFill>
                <a:latin typeface="Bradley Hand" pitchFamily="2" charset="77"/>
              </a:rPr>
              <a:t>M. Fernanda Urrejola</a:t>
            </a:r>
            <a:br>
              <a:rPr lang="es-CL" sz="2400" b="1" dirty="0">
                <a:solidFill>
                  <a:srgbClr val="7030A0"/>
                </a:solidFill>
                <a:latin typeface="Bradley Hand" pitchFamily="2" charset="77"/>
              </a:rPr>
            </a:br>
            <a:r>
              <a:rPr lang="es-CL" sz="2400" b="1" dirty="0">
                <a:solidFill>
                  <a:srgbClr val="7030A0"/>
                </a:solidFill>
                <a:latin typeface="Bradley Hand" pitchFamily="2" charset="77"/>
              </a:rPr>
              <a:t>Nutricionista – Auriculoterpeuta </a:t>
            </a:r>
            <a:br>
              <a:rPr lang="es-CL" sz="2400" b="1" dirty="0">
                <a:solidFill>
                  <a:srgbClr val="7030A0"/>
                </a:solidFill>
                <a:latin typeface="Bradley Hand" pitchFamily="2" charset="77"/>
              </a:rPr>
            </a:br>
            <a:r>
              <a:rPr lang="es-CL" sz="2400" b="1" dirty="0">
                <a:solidFill>
                  <a:srgbClr val="7030A0"/>
                </a:solidFill>
                <a:latin typeface="Bradley Hand" pitchFamily="2" charset="77"/>
              </a:rPr>
              <a:t>Colegio Manantial</a:t>
            </a:r>
            <a:br>
              <a:rPr lang="es-CL" sz="2400" b="1" dirty="0">
                <a:solidFill>
                  <a:srgbClr val="7030A0"/>
                </a:solidFill>
                <a:latin typeface="Bradley Hand" pitchFamily="2" charset="77"/>
              </a:rPr>
            </a:br>
            <a:r>
              <a:rPr lang="es-CL" sz="2400" b="1" dirty="0">
                <a:solidFill>
                  <a:srgbClr val="7030A0"/>
                </a:solidFill>
                <a:latin typeface="Bradley Hand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fernanda.urrejola@cmanantial.cl</a:t>
            </a:r>
            <a:r>
              <a:rPr lang="es-CL" sz="2400" b="1" dirty="0">
                <a:solidFill>
                  <a:srgbClr val="7030A0"/>
                </a:solidFill>
                <a:latin typeface="Bradley Hand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59824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817</Words>
  <Application>Microsoft Macintosh PowerPoint</Application>
  <PresentationFormat>Panorámica</PresentationFormat>
  <Paragraphs>227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4" baseType="lpstr">
      <vt:lpstr>Arial</vt:lpstr>
      <vt:lpstr>Ayuthaya</vt:lpstr>
      <vt:lpstr>Bradley Hand</vt:lpstr>
      <vt:lpstr>Calibri</vt:lpstr>
      <vt:lpstr>Calibri Light</vt:lpstr>
      <vt:lpstr>Chalkboard</vt:lpstr>
      <vt:lpstr>Trebuchet MS</vt:lpstr>
      <vt:lpstr>Tema de Office</vt:lpstr>
      <vt:lpstr> INFORMACIÓN NUTRICIONAL DE ALGUNAS BEBIDAS VEGETALES DEL MERCADO  </vt:lpstr>
      <vt:lpstr>Presentación de PowerPoint</vt:lpstr>
      <vt:lpstr>Presentación de PowerPoint</vt:lpstr>
      <vt:lpstr>BEBIDA DE SOYA SABOR CHOCOLATE – LONCOLECHE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INFORMACIÓN NUTRICIONAL DE ALGUNAS BEBIDAS VEGETALES DEL MERCADO  </dc:title>
  <dc:creator>Feña Urrejola</dc:creator>
  <cp:lastModifiedBy>Feña Urrejola</cp:lastModifiedBy>
  <cp:revision>2</cp:revision>
  <dcterms:created xsi:type="dcterms:W3CDTF">2020-07-30T22:27:35Z</dcterms:created>
  <dcterms:modified xsi:type="dcterms:W3CDTF">2020-07-30T22:41:12Z</dcterms:modified>
</cp:coreProperties>
</file>