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6" r:id="rId3"/>
    <p:sldId id="27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599"/>
  </p:normalViewPr>
  <p:slideViewPr>
    <p:cSldViewPr snapToGrid="0" snapToObjects="1">
      <p:cViewPr varScale="1">
        <p:scale>
          <a:sx n="103" d="100"/>
          <a:sy n="103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C0F71-5CFC-C84D-B22C-3FAA4ADFA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824ABB-4B33-434D-9124-2A16727D1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E068BB-CAE2-874B-9FF9-7D1BC346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0EE71-6E87-B54B-B227-72F51969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5CA24-7B46-2C4D-9F98-D5B3DE0F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14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74A8BB-0388-C54F-A40D-4EA1F2AD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CB207E-A60B-A349-BFDA-EEF9F29CB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5C7E1-78AC-AA40-BD77-BA12681F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5FC28F-D0AB-7947-84A5-03E02F02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2A5924-A29D-4B4C-BE67-6301908E7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58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61BBFD-6F9C-6D4A-BC4E-DBCEFD58A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FA0DA1-FF59-CF44-AB51-EDB97E38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BB33E2-D72F-4F41-AAF2-F346CD33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A3F04-B54C-F345-B006-98616E4F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2E92D-226D-234E-84BD-3C553805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845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7A1D2-7E55-7549-BABC-21C16020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1155EC-B867-7442-9840-4B300B3B0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D3E489-0730-8D41-A53D-B30C754D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79F1FD-372D-EE49-BDD3-18FA6F29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947BFA-3FC4-684C-A211-EF4D4C5C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511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2E2F4-46D8-4349-BB4A-1C065C06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52F5C4-EEA1-9249-9679-5C47AF3B8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C0CEFF-A846-204A-9489-064D1C45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3C5A-B9C0-FA42-965D-85A410EB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C068D6-A9AC-EB4E-BD50-9D792DDD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401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6519C-08F6-634F-93B8-05B1712A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375C33-A058-6E43-82B7-799F6720A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B99B89-C8F0-A442-8E4A-9202EAD6B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B50EEE-3241-7546-9496-71223A07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B1BE4E-FF07-C147-B97D-F6903588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A20DAE-558E-864B-BF29-97CB612A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4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31248-78E1-674A-9057-BD688249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6048E3-CB15-4D45-9774-1845209B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F9073A-F53C-2544-A1D6-0B2B504C5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F9EFAB-3A7A-E84D-B886-52C80743C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4E3475-28FE-944E-BF73-9BBA762E9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ABCBC2-46E0-2849-86F9-B44CA3E5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A537AE-142A-C443-B635-F82A1B1C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6FB1DF-05EE-B344-9423-37A088E4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50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472BD-A254-5747-92A5-46AF99FF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ED88AD-19B1-6C4D-BDCD-403B0D50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76706F-E7CE-944B-AF5E-C4C4BC44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92E618B-215E-E34E-AF72-14B83833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57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9BD872-17AB-C741-8E13-9030C945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848BE5-2D79-FE4A-9C10-5121B784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3BCEBC-0387-4B4F-A5EA-9A774395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632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6BCF77-7C73-C145-AECB-3B50DB9F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585F55-1319-4548-8466-1BC4F4FC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A6807A-AC47-E04D-A07B-AC2AAF3E5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6D95F9-1004-1446-9A8A-1E8855A3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09D31A-A1F7-C946-BB9E-75AD19A5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C1AA20-DC2E-EB49-84B8-7027F259A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25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E8C12-81DD-E548-8B53-4B5BC5E4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9C5930-082F-8D4E-8E54-EF1E8A184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3C90F5-1106-DE45-91E1-A6F41185E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74608A-0052-0C49-B372-378A2CFB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461162-658E-4F4C-9A4C-E5BC9803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E82107-FAD9-2044-B566-E4E102EB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741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E44009-B20A-C341-A8AB-51F011FD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1C24B2-DA03-0F44-9937-58FFBC50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D32527-776F-E043-9409-8649AD5FB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2701-7FCE-6B4D-B0E6-0FE26D242987}" type="datetimeFigureOut">
              <a:rPr lang="es-CL" smtClean="0"/>
              <a:t>30-07-20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DD4B95-D47E-7341-9E3A-9396A8C18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97609A-DE75-5448-B7AE-BF27CFBCF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1D89-BF0D-914A-AB63-8CD21812AE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3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3673C5E-D7D0-0A4B-ABE2-E54C6CB5EC80}"/>
              </a:ext>
            </a:extLst>
          </p:cNvPr>
          <p:cNvSpPr txBox="1"/>
          <p:nvPr/>
        </p:nvSpPr>
        <p:spPr>
          <a:xfrm>
            <a:off x="3429001" y="342900"/>
            <a:ext cx="858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C00000"/>
                </a:solidFill>
              </a:rPr>
              <a:t>LENTEJAS - ACUENTA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D0665AD-43E8-994B-9878-1815054AA8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29001" y="1993900"/>
          <a:ext cx="8585199" cy="453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24">
                  <a:extLst>
                    <a:ext uri="{9D8B030D-6E8A-4147-A177-3AD203B41FA5}">
                      <a16:colId xmlns:a16="http://schemas.microsoft.com/office/drawing/2014/main" val="2173316627"/>
                    </a:ext>
                  </a:extLst>
                </a:gridCol>
                <a:gridCol w="2981769">
                  <a:extLst>
                    <a:ext uri="{9D8B030D-6E8A-4147-A177-3AD203B41FA5}">
                      <a16:colId xmlns:a16="http://schemas.microsoft.com/office/drawing/2014/main" val="4011945807"/>
                    </a:ext>
                  </a:extLst>
                </a:gridCol>
                <a:gridCol w="3379506">
                  <a:extLst>
                    <a:ext uri="{9D8B030D-6E8A-4147-A177-3AD203B41FA5}">
                      <a16:colId xmlns:a16="http://schemas.microsoft.com/office/drawing/2014/main" val="1604864790"/>
                    </a:ext>
                  </a:extLst>
                </a:gridCol>
              </a:tblGrid>
              <a:tr h="594611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LENTEJAS – ACUENTA </a:t>
                      </a:r>
                    </a:p>
                    <a:p>
                      <a:pPr algn="ctr"/>
                      <a:r>
                        <a:rPr lang="es-CL" sz="1050" dirty="0"/>
                        <a:t>INFORMACIÓN NUTRICIONAL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4025390"/>
                  </a:ext>
                </a:extLst>
              </a:tr>
              <a:tr h="594611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PORCIÓN: 1/3 taza (60 g)</a:t>
                      </a:r>
                    </a:p>
                    <a:p>
                      <a:pPr algn="ctr"/>
                      <a:r>
                        <a:rPr lang="es-CL" sz="1050" b="1" dirty="0"/>
                        <a:t>PORCIÓN POR ENVASE: 17 APROX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429084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endParaRPr lang="es-C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100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1 PORCIÓN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961749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Energía (Kcal)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2406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Proteínas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36987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Grasa Total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42473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H. De Carbono disp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57,4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18187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Azúcares Totales 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40619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Cenizas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76711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Fibra cruda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07533"/>
                  </a:ext>
                </a:extLst>
              </a:tr>
              <a:tr h="371631">
                <a:tc>
                  <a:txBody>
                    <a:bodyPr/>
                    <a:lstStyle/>
                    <a:p>
                      <a:r>
                        <a:rPr lang="es-CL" sz="1050" b="1" dirty="0"/>
                        <a:t>Sodio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6887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4D38100-5D50-1F48-A3CB-780FF90D3694}"/>
              </a:ext>
            </a:extLst>
          </p:cNvPr>
          <p:cNvSpPr txBox="1"/>
          <p:nvPr/>
        </p:nvSpPr>
        <p:spPr>
          <a:xfrm>
            <a:off x="3429001" y="1219200"/>
            <a:ext cx="858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u="sng" dirty="0"/>
              <a:t>INGREDIENTES:</a:t>
            </a:r>
            <a:r>
              <a:rPr lang="es-CL" dirty="0"/>
              <a:t> Lentejas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1F7FA8C-45D4-C948-8CCF-1D61C72A5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4" r="14976"/>
          <a:stretch/>
        </p:blipFill>
        <p:spPr>
          <a:xfrm>
            <a:off x="249621" y="635287"/>
            <a:ext cx="3007931" cy="49911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3DD6C7D-B5C6-AA4F-B323-1E74D95F3F9A}"/>
              </a:ext>
            </a:extLst>
          </p:cNvPr>
          <p:cNvSpPr/>
          <p:nvPr/>
        </p:nvSpPr>
        <p:spPr>
          <a:xfrm>
            <a:off x="-1294414" y="60317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M. FERNANDA URREJOLA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NUTRICIONISTA – AURICULOTERAPEUTA 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COLEGIO MANANTIAL </a:t>
            </a:r>
          </a:p>
        </p:txBody>
      </p:sp>
    </p:spTree>
    <p:extLst>
      <p:ext uri="{BB962C8B-B14F-4D97-AF65-F5344CB8AC3E}">
        <p14:creationId xmlns:p14="http://schemas.microsoft.com/office/powerpoint/2010/main" val="4327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D5ED826-FECB-7649-BBA3-8C9FE49D68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52466" y="1574801"/>
          <a:ext cx="7858535" cy="4902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688">
                  <a:extLst>
                    <a:ext uri="{9D8B030D-6E8A-4147-A177-3AD203B41FA5}">
                      <a16:colId xmlns:a16="http://schemas.microsoft.com/office/drawing/2014/main" val="3374444366"/>
                    </a:ext>
                  </a:extLst>
                </a:gridCol>
                <a:gridCol w="2729388">
                  <a:extLst>
                    <a:ext uri="{9D8B030D-6E8A-4147-A177-3AD203B41FA5}">
                      <a16:colId xmlns:a16="http://schemas.microsoft.com/office/drawing/2014/main" val="3965123559"/>
                    </a:ext>
                  </a:extLst>
                </a:gridCol>
                <a:gridCol w="3093459">
                  <a:extLst>
                    <a:ext uri="{9D8B030D-6E8A-4147-A177-3AD203B41FA5}">
                      <a16:colId xmlns:a16="http://schemas.microsoft.com/office/drawing/2014/main" val="688151510"/>
                    </a:ext>
                  </a:extLst>
                </a:gridCol>
              </a:tblGrid>
              <a:tr h="642913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GARBANZOS – CAMPO LINDO</a:t>
                      </a:r>
                    </a:p>
                    <a:p>
                      <a:pPr algn="ctr"/>
                      <a:r>
                        <a:rPr lang="es-CL" sz="1050" dirty="0"/>
                        <a:t>INFORMACIÓN NUTRICIONAL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440365"/>
                  </a:ext>
                </a:extLst>
              </a:tr>
              <a:tr h="642913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PORCIÓN: 1/3 taza (60 g)</a:t>
                      </a:r>
                    </a:p>
                    <a:p>
                      <a:pPr algn="ctr"/>
                      <a:r>
                        <a:rPr lang="es-CL" sz="1050" b="1" dirty="0"/>
                        <a:t>PORCIÓN POR ENVASE: 17 APROX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102532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endParaRPr lang="es-C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100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1 PORCIÓN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347663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Energía (Kcal)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72693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Proteínas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40401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Grasa Total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11625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H. De Carbono disp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57,4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479597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Azúcares Totales 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01418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Cenizas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0240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Fibra cruda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307935"/>
                  </a:ext>
                </a:extLst>
              </a:tr>
              <a:tr h="401819">
                <a:tc>
                  <a:txBody>
                    <a:bodyPr/>
                    <a:lstStyle/>
                    <a:p>
                      <a:r>
                        <a:rPr lang="es-CL" sz="1050" b="1" dirty="0"/>
                        <a:t>Sodio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1627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1D7693B-9879-6744-9603-3A0641E2751B}"/>
              </a:ext>
            </a:extLst>
          </p:cNvPr>
          <p:cNvSpPr txBox="1"/>
          <p:nvPr/>
        </p:nvSpPr>
        <p:spPr>
          <a:xfrm>
            <a:off x="3952465" y="254000"/>
            <a:ext cx="7858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C00000"/>
                </a:solidFill>
              </a:rPr>
              <a:t>GARBANZOS – CAMPO LINDO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877EE2-AD12-3E48-86E1-2E538AA49B28}"/>
              </a:ext>
            </a:extLst>
          </p:cNvPr>
          <p:cNvSpPr txBox="1"/>
          <p:nvPr/>
        </p:nvSpPr>
        <p:spPr>
          <a:xfrm>
            <a:off x="3952464" y="1022122"/>
            <a:ext cx="785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u="sng" dirty="0"/>
              <a:t>INGREDIENTES: </a:t>
            </a:r>
            <a:r>
              <a:rPr lang="es-CL" dirty="0"/>
              <a:t>Garbanzo pelado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94AD9C-D2CA-4F4F-A882-5FC852469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9" t="9723" r="26389" b="9375"/>
          <a:stretch/>
        </p:blipFill>
        <p:spPr>
          <a:xfrm>
            <a:off x="442792" y="254000"/>
            <a:ext cx="3125908" cy="586732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807160B-F613-B14C-8220-0AD63EAD7AA0}"/>
              </a:ext>
            </a:extLst>
          </p:cNvPr>
          <p:cNvSpPr/>
          <p:nvPr/>
        </p:nvSpPr>
        <p:spPr>
          <a:xfrm>
            <a:off x="-1042254" y="61213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M. FERNANDA URREJOLA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NUTRICIONISTA – AURICULOTERAPEUTA 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COLEGIO MANANTIAL </a:t>
            </a:r>
          </a:p>
        </p:txBody>
      </p:sp>
    </p:spTree>
    <p:extLst>
      <p:ext uri="{BB962C8B-B14F-4D97-AF65-F5344CB8AC3E}">
        <p14:creationId xmlns:p14="http://schemas.microsoft.com/office/powerpoint/2010/main" val="63800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5C4E0B7-CF00-FB40-A92E-12A47837FB04}"/>
              </a:ext>
            </a:extLst>
          </p:cNvPr>
          <p:cNvSpPr txBox="1"/>
          <p:nvPr/>
        </p:nvSpPr>
        <p:spPr>
          <a:xfrm>
            <a:off x="3673063" y="510600"/>
            <a:ext cx="818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rgbClr val="C00000"/>
                </a:solidFill>
              </a:rPr>
              <a:t>POROTO BLANCO - BANQUETE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7DAE20F-D85D-0E46-B598-5B8D6ECB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58" y="150649"/>
            <a:ext cx="3251593" cy="57246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2B04A5F-546F-7441-B4BD-9FBC4FC0737C}"/>
              </a:ext>
            </a:extLst>
          </p:cNvPr>
          <p:cNvSpPr/>
          <p:nvPr/>
        </p:nvSpPr>
        <p:spPr>
          <a:xfrm>
            <a:off x="3673064" y="1250434"/>
            <a:ext cx="8188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u="sng" dirty="0"/>
              <a:t>INGREDIENTES:</a:t>
            </a:r>
            <a:r>
              <a:rPr lang="es-CL" dirty="0"/>
              <a:t> Poroto blanco 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888BE70-AF83-DB49-A69A-123454737A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73065" y="1774825"/>
          <a:ext cx="8188735" cy="485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224">
                  <a:extLst>
                    <a:ext uri="{9D8B030D-6E8A-4147-A177-3AD203B41FA5}">
                      <a16:colId xmlns:a16="http://schemas.microsoft.com/office/drawing/2014/main" val="884710846"/>
                    </a:ext>
                  </a:extLst>
                </a:gridCol>
                <a:gridCol w="2844071">
                  <a:extLst>
                    <a:ext uri="{9D8B030D-6E8A-4147-A177-3AD203B41FA5}">
                      <a16:colId xmlns:a16="http://schemas.microsoft.com/office/drawing/2014/main" val="2854172482"/>
                    </a:ext>
                  </a:extLst>
                </a:gridCol>
                <a:gridCol w="3223440">
                  <a:extLst>
                    <a:ext uri="{9D8B030D-6E8A-4147-A177-3AD203B41FA5}">
                      <a16:colId xmlns:a16="http://schemas.microsoft.com/office/drawing/2014/main" val="1952366538"/>
                    </a:ext>
                  </a:extLst>
                </a:gridCol>
              </a:tblGrid>
              <a:tr h="636667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POROTO BLANCO – BANQUETE</a:t>
                      </a:r>
                    </a:p>
                    <a:p>
                      <a:pPr algn="ctr"/>
                      <a:r>
                        <a:rPr lang="es-CL" sz="1050" dirty="0"/>
                        <a:t>INFORMACIÓN NUTRICIONAL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L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776718"/>
                  </a:ext>
                </a:extLst>
              </a:tr>
              <a:tr h="636667">
                <a:tc gridSpan="3"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PORCIÓN: 1/4 taza (60 g)</a:t>
                      </a:r>
                    </a:p>
                    <a:p>
                      <a:pPr algn="ctr"/>
                      <a:r>
                        <a:rPr lang="es-CL" sz="1050" b="1" dirty="0"/>
                        <a:t>PORCIÓN POR ENVASE: 17 APROX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5674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endParaRPr lang="es-C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100 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b="1" dirty="0"/>
                        <a:t>1 PORCIÓN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5037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Energía (Kcal)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0120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Proteínas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32291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Grasa Total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728816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H. De Carbono disp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60,1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154024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Azúcares Totales 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15936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Cenizas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22565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Fibra cruda 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63309"/>
                  </a:ext>
                </a:extLst>
              </a:tr>
              <a:tr h="397916">
                <a:tc>
                  <a:txBody>
                    <a:bodyPr/>
                    <a:lstStyle/>
                    <a:p>
                      <a:r>
                        <a:rPr lang="es-CL" sz="1050" b="1" dirty="0"/>
                        <a:t>Sodio (mg)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50" dirty="0"/>
                        <a:t>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213840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4F271282-2356-CC43-86B0-8FF82251CDEB}"/>
              </a:ext>
            </a:extLst>
          </p:cNvPr>
          <p:cNvSpPr/>
          <p:nvPr/>
        </p:nvSpPr>
        <p:spPr>
          <a:xfrm>
            <a:off x="-1230868" y="5983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M. FERNANDA URREJOLA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NUTRICIONISTA – AURICULOTERAPEUTA </a:t>
            </a:r>
          </a:p>
          <a:p>
            <a:pPr algn="ctr"/>
            <a:r>
              <a:rPr lang="es-CL" sz="1200" b="1" dirty="0">
                <a:solidFill>
                  <a:srgbClr val="7030A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COLEGIO MANANTIAL </a:t>
            </a:r>
          </a:p>
        </p:txBody>
      </p:sp>
    </p:spTree>
    <p:extLst>
      <p:ext uri="{BB962C8B-B14F-4D97-AF65-F5344CB8AC3E}">
        <p14:creationId xmlns:p14="http://schemas.microsoft.com/office/powerpoint/2010/main" val="2762455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285</Words>
  <Application>Microsoft Macintosh PowerPoint</Application>
  <PresentationFormat>Panorámica</PresentationFormat>
  <Paragraphs>105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Ayuthaya</vt:lpstr>
      <vt:lpstr>Calibri</vt:lpstr>
      <vt:lpstr>Calibri Light</vt:lpstr>
      <vt:lpstr>Chalkboard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Feña Urrejola</dc:creator>
  <cp:lastModifiedBy>Feña Urrejola</cp:lastModifiedBy>
  <cp:revision>4</cp:revision>
  <dcterms:created xsi:type="dcterms:W3CDTF">2020-07-30T23:30:20Z</dcterms:created>
  <dcterms:modified xsi:type="dcterms:W3CDTF">2020-07-30T23:48:56Z</dcterms:modified>
</cp:coreProperties>
</file>