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1"/>
  </p:notesMasterIdLst>
  <p:sldIdLst>
    <p:sldId id="256" r:id="rId2"/>
    <p:sldId id="304" r:id="rId3"/>
    <p:sldId id="305" r:id="rId4"/>
    <p:sldId id="258" r:id="rId5"/>
    <p:sldId id="260" r:id="rId6"/>
    <p:sldId id="259" r:id="rId7"/>
    <p:sldId id="284" r:id="rId8"/>
    <p:sldId id="285" r:id="rId9"/>
    <p:sldId id="261" r:id="rId10"/>
    <p:sldId id="262" r:id="rId11"/>
    <p:sldId id="287" r:id="rId12"/>
    <p:sldId id="288" r:id="rId13"/>
    <p:sldId id="289" r:id="rId14"/>
    <p:sldId id="265" r:id="rId15"/>
    <p:sldId id="291" r:id="rId16"/>
    <p:sldId id="267" r:id="rId17"/>
    <p:sldId id="292" r:id="rId18"/>
    <p:sldId id="303" r:id="rId19"/>
    <p:sldId id="273" r:id="rId20"/>
    <p:sldId id="294" r:id="rId21"/>
    <p:sldId id="295" r:id="rId22"/>
    <p:sldId id="296" r:id="rId23"/>
    <p:sldId id="297" r:id="rId24"/>
    <p:sldId id="293" r:id="rId25"/>
    <p:sldId id="298" r:id="rId26"/>
    <p:sldId id="299" r:id="rId27"/>
    <p:sldId id="300" r:id="rId28"/>
    <p:sldId id="301" r:id="rId29"/>
    <p:sldId id="302" r:id="rId30"/>
  </p:sldIdLst>
  <p:sldSz cx="9144000" cy="5143500" type="screen16x9"/>
  <p:notesSz cx="6858000" cy="9144000"/>
  <p:embeddedFontLst>
    <p:embeddedFont>
      <p:font typeface="Libre Baskerville" panose="020B0604020202020204" charset="0"/>
      <p:regular r:id="rId32"/>
      <p:bold r:id="rId33"/>
      <p:italic r:id="rId34"/>
    </p:embeddedFont>
    <p:embeddedFont>
      <p:font typeface="AR BERKLEY" panose="02000000000000000000" pitchFamily="2" charset="0"/>
      <p:regular r:id="rId35"/>
    </p:embeddedFont>
    <p:embeddedFont>
      <p:font typeface="AR BLANCA" panose="02000000000000000000" pitchFamily="2" charset="0"/>
      <p:regular r:id="rId36"/>
    </p:embeddedFont>
    <p:embeddedFont>
      <p:font typeface="Cinzel" panose="020B060402020202020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sicologia colegio" initials="Pc" lastIdx="1" clrIdx="0">
    <p:extLst>
      <p:ext uri="{19B8F6BF-5375-455C-9EA6-DF929625EA0E}">
        <p15:presenceInfo xmlns:p15="http://schemas.microsoft.com/office/powerpoint/2012/main" userId="Psicologia coleg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FB4905-2CD1-43BF-AFE3-F71B3D5B2A8E}">
  <a:tblStyle styleId="{72FB4905-2CD1-43BF-AFE3-F71B3D5B2A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4T10:15:27.061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4680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869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9610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439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676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827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573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663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2646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2290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8646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543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856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66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1052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3503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7545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594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5207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34922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1275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877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88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03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1621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840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583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269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64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2798700" y="1991850"/>
            <a:ext cx="3546600" cy="1159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403228"/>
              </a:buClr>
              <a:buSzPct val="100000"/>
              <a:defRPr sz="3600">
                <a:solidFill>
                  <a:srgbClr val="403228"/>
                </a:solidFill>
              </a:defRPr>
            </a:lvl1pPr>
            <a:lvl2pPr lvl="1" algn="ctr">
              <a:spcBef>
                <a:spcPts val="0"/>
              </a:spcBef>
              <a:buClr>
                <a:srgbClr val="403228"/>
              </a:buClr>
              <a:buSzPct val="100000"/>
              <a:defRPr sz="3600">
                <a:solidFill>
                  <a:srgbClr val="403228"/>
                </a:solidFill>
              </a:defRPr>
            </a:lvl2pPr>
            <a:lvl3pPr lvl="2" algn="ctr">
              <a:spcBef>
                <a:spcPts val="0"/>
              </a:spcBef>
              <a:buClr>
                <a:srgbClr val="403228"/>
              </a:buClr>
              <a:buSzPct val="100000"/>
              <a:defRPr sz="3600">
                <a:solidFill>
                  <a:srgbClr val="403228"/>
                </a:solidFill>
              </a:defRPr>
            </a:lvl3pPr>
            <a:lvl4pPr lvl="3" algn="ctr">
              <a:spcBef>
                <a:spcPts val="0"/>
              </a:spcBef>
              <a:buClr>
                <a:srgbClr val="403228"/>
              </a:buClr>
              <a:buSzPct val="100000"/>
              <a:defRPr sz="3600">
                <a:solidFill>
                  <a:srgbClr val="403228"/>
                </a:solidFill>
              </a:defRPr>
            </a:lvl4pPr>
            <a:lvl5pPr lvl="4" algn="ctr">
              <a:spcBef>
                <a:spcPts val="0"/>
              </a:spcBef>
              <a:buClr>
                <a:srgbClr val="403228"/>
              </a:buClr>
              <a:buSzPct val="100000"/>
              <a:defRPr sz="3600">
                <a:solidFill>
                  <a:srgbClr val="403228"/>
                </a:solidFill>
              </a:defRPr>
            </a:lvl5pPr>
            <a:lvl6pPr lvl="5" algn="ctr">
              <a:spcBef>
                <a:spcPts val="0"/>
              </a:spcBef>
              <a:buClr>
                <a:srgbClr val="403228"/>
              </a:buClr>
              <a:buSzPct val="100000"/>
              <a:defRPr sz="3600">
                <a:solidFill>
                  <a:srgbClr val="403228"/>
                </a:solidFill>
              </a:defRPr>
            </a:lvl6pPr>
            <a:lvl7pPr lvl="6" algn="ctr">
              <a:spcBef>
                <a:spcPts val="0"/>
              </a:spcBef>
              <a:buClr>
                <a:srgbClr val="403228"/>
              </a:buClr>
              <a:buSzPct val="100000"/>
              <a:defRPr sz="3600">
                <a:solidFill>
                  <a:srgbClr val="403228"/>
                </a:solidFill>
              </a:defRPr>
            </a:lvl7pPr>
            <a:lvl8pPr lvl="7" algn="ctr">
              <a:spcBef>
                <a:spcPts val="0"/>
              </a:spcBef>
              <a:buClr>
                <a:srgbClr val="403228"/>
              </a:buClr>
              <a:buSzPct val="100000"/>
              <a:defRPr sz="3600">
                <a:solidFill>
                  <a:srgbClr val="403228"/>
                </a:solidFill>
              </a:defRPr>
            </a:lvl8pPr>
            <a:lvl9pPr lvl="8" algn="ctr">
              <a:spcBef>
                <a:spcPts val="0"/>
              </a:spcBef>
              <a:buClr>
                <a:srgbClr val="403228"/>
              </a:buClr>
              <a:buSzPct val="100000"/>
              <a:defRPr sz="3600">
                <a:solidFill>
                  <a:srgbClr val="40322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1411350" y="1333000"/>
            <a:ext cx="6321300" cy="2477400"/>
          </a:xfrm>
          <a:prstGeom prst="rect">
            <a:avLst/>
          </a:prstGeom>
          <a:noFill/>
          <a:ln w="28575" cap="flat" cmpd="sng">
            <a:solidFill>
              <a:srgbClr val="403228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13950" y="1583350"/>
            <a:ext cx="61161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defRPr b="1"/>
            </a:lvl1pPr>
            <a:lvl2pPr lvl="1" algn="ctr" rtl="0">
              <a:spcBef>
                <a:spcPts val="0"/>
              </a:spcBef>
              <a:defRPr b="1"/>
            </a:lvl2pPr>
            <a:lvl3pPr lvl="2" algn="ctr" rtl="0">
              <a:spcBef>
                <a:spcPts val="0"/>
              </a:spcBef>
              <a:defRPr b="1"/>
            </a:lvl3pPr>
            <a:lvl4pPr lvl="3" algn="ctr" rtl="0">
              <a:spcBef>
                <a:spcPts val="0"/>
              </a:spcBef>
              <a:defRPr b="1"/>
            </a:lvl4pPr>
            <a:lvl5pPr lvl="4" algn="ctr" rtl="0">
              <a:spcBef>
                <a:spcPts val="0"/>
              </a:spcBef>
              <a:defRPr b="1"/>
            </a:lvl5pPr>
            <a:lvl6pPr lvl="5" algn="ctr" rtl="0">
              <a:spcBef>
                <a:spcPts val="0"/>
              </a:spcBef>
              <a:defRPr b="1"/>
            </a:lvl6pPr>
            <a:lvl7pPr lvl="6" algn="ctr" rtl="0">
              <a:spcBef>
                <a:spcPts val="0"/>
              </a:spcBef>
              <a:defRPr b="1"/>
            </a:lvl7pPr>
            <a:lvl8pPr lvl="7" algn="ctr" rtl="0">
              <a:spcBef>
                <a:spcPts val="0"/>
              </a:spcBef>
              <a:defRPr b="1"/>
            </a:lvl8pPr>
            <a:lvl9pPr lvl="8" algn="ctr" rtl="0">
              <a:spcBef>
                <a:spcPts val="0"/>
              </a:spcBef>
              <a:defRPr b="1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919325" y="2687650"/>
            <a:ext cx="3305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403228"/>
              </a:buClr>
              <a:buSzPct val="100000"/>
              <a:buNone/>
              <a:defRPr sz="1600" i="1"/>
            </a:lvl1pPr>
            <a:lvl2pPr lvl="1" algn="ctr" rtl="0">
              <a:spcBef>
                <a:spcPts val="0"/>
              </a:spcBef>
              <a:buClr>
                <a:srgbClr val="403228"/>
              </a:buClr>
              <a:buSzPct val="100000"/>
              <a:buNone/>
              <a:defRPr sz="1600" i="1"/>
            </a:lvl2pPr>
            <a:lvl3pPr lvl="2" algn="ctr" rtl="0">
              <a:spcBef>
                <a:spcPts val="0"/>
              </a:spcBef>
              <a:buClr>
                <a:srgbClr val="403228"/>
              </a:buClr>
              <a:buSzPct val="100000"/>
              <a:buNone/>
              <a:defRPr sz="1600" i="1"/>
            </a:lvl3pPr>
            <a:lvl4pPr lvl="3" algn="ctr" rtl="0">
              <a:spcBef>
                <a:spcPts val="0"/>
              </a:spcBef>
              <a:buClr>
                <a:srgbClr val="403228"/>
              </a:buClr>
              <a:buNone/>
              <a:defRPr i="1"/>
            </a:lvl4pPr>
            <a:lvl5pPr lvl="4" algn="ctr" rtl="0">
              <a:spcBef>
                <a:spcPts val="0"/>
              </a:spcBef>
              <a:buClr>
                <a:srgbClr val="403228"/>
              </a:buClr>
              <a:buNone/>
              <a:defRPr i="1"/>
            </a:lvl5pPr>
            <a:lvl6pPr lvl="5" algn="ctr" rtl="0">
              <a:spcBef>
                <a:spcPts val="0"/>
              </a:spcBef>
              <a:buClr>
                <a:srgbClr val="403228"/>
              </a:buClr>
              <a:buNone/>
              <a:defRPr i="1"/>
            </a:lvl6pPr>
            <a:lvl7pPr lvl="6" algn="ctr" rtl="0">
              <a:spcBef>
                <a:spcPts val="0"/>
              </a:spcBef>
              <a:buNone/>
              <a:defRPr i="1"/>
            </a:lvl7pPr>
            <a:lvl8pPr lvl="7" algn="ctr" rtl="0">
              <a:spcBef>
                <a:spcPts val="0"/>
              </a:spcBef>
              <a:buNone/>
              <a:defRPr i="1"/>
            </a:lvl8pPr>
            <a:lvl9pPr lvl="8" algn="ctr" rtl="0">
              <a:spcBef>
                <a:spcPts val="0"/>
              </a:spcBef>
              <a:buNone/>
              <a:defRPr i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1411350" y="720000"/>
            <a:ext cx="6321300" cy="3703500"/>
          </a:xfrm>
          <a:prstGeom prst="rect">
            <a:avLst/>
          </a:prstGeom>
          <a:noFill/>
          <a:ln w="28575" cap="flat" cmpd="sng">
            <a:solidFill>
              <a:srgbClr val="403228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03228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2105050" y="720000"/>
            <a:ext cx="4933800" cy="3703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defRPr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224425" y="1477750"/>
            <a:ext cx="6695100" cy="34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351075" y="1518375"/>
            <a:ext cx="3126900" cy="325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66144" y="1518375"/>
            <a:ext cx="3126900" cy="325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961200" y="1552350"/>
            <a:ext cx="2307000" cy="3297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3386413" y="1552350"/>
            <a:ext cx="2307000" cy="3297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5811626" y="1552350"/>
            <a:ext cx="2307000" cy="3297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31" name="Shape 31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24425" y="1477750"/>
            <a:ext cx="6695100" cy="344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926940"/>
              </a:buClr>
              <a:buSzPct val="100000"/>
              <a:buFont typeface="Libre Baskerville"/>
              <a:buChar char="✣"/>
              <a:defRPr sz="24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480"/>
              </a:spcBef>
              <a:buClr>
                <a:srgbClr val="926940"/>
              </a:buClr>
              <a:buSzPct val="100000"/>
              <a:buFont typeface="Libre Baskerville"/>
              <a:buChar char="⨳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>
              <a:spcBef>
                <a:spcPts val="480"/>
              </a:spcBef>
              <a:buClr>
                <a:srgbClr val="926940"/>
              </a:buClr>
              <a:buSzPct val="100000"/>
              <a:buFont typeface="Libre Baskerville"/>
              <a:buChar char="■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>
              <a:spcBef>
                <a:spcPts val="360"/>
              </a:spcBef>
              <a:buClr>
                <a:srgbClr val="926940"/>
              </a:buClr>
              <a:buSzPct val="1000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>
              <a:spcBef>
                <a:spcPts val="360"/>
              </a:spcBef>
              <a:buClr>
                <a:srgbClr val="926940"/>
              </a:buClr>
              <a:buSzPct val="1000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>
              <a:spcBef>
                <a:spcPts val="360"/>
              </a:spcBef>
              <a:buClr>
                <a:srgbClr val="926940"/>
              </a:buClr>
              <a:buSzPct val="1000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>
              <a:spcBef>
                <a:spcPts val="360"/>
              </a:spcBef>
              <a:buClr>
                <a:srgbClr val="403228"/>
              </a:buClr>
              <a:buSzPct val="1000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>
              <a:spcBef>
                <a:spcPts val="360"/>
              </a:spcBef>
              <a:buClr>
                <a:srgbClr val="403228"/>
              </a:buClr>
              <a:buSzPct val="1000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>
              <a:spcBef>
                <a:spcPts val="360"/>
              </a:spcBef>
              <a:buClr>
                <a:srgbClr val="403228"/>
              </a:buClr>
              <a:buSzPct val="1000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1397479" y="189780"/>
            <a:ext cx="6763109" cy="1500996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 smtClean="0"/>
              <a:t>Taller : Drogas, Mitos y Realidades </a:t>
            </a:r>
            <a:endParaRPr lang="en" b="1" dirty="0"/>
          </a:p>
        </p:txBody>
      </p:sp>
      <p:sp>
        <p:nvSpPr>
          <p:cNvPr id="3" name="Shape 43"/>
          <p:cNvSpPr txBox="1">
            <a:spLocks/>
          </p:cNvSpPr>
          <p:nvPr/>
        </p:nvSpPr>
        <p:spPr>
          <a:xfrm>
            <a:off x="2740324" y="1690776"/>
            <a:ext cx="6763109" cy="15009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ct val="100000"/>
              <a:buFont typeface="Cinzel"/>
              <a:buNone/>
              <a:defRPr sz="3600" b="0" i="0" u="none" strike="noStrike" cap="none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buClr>
                <a:srgbClr val="403228"/>
              </a:buClr>
              <a:buSzPct val="100000"/>
              <a:buFont typeface="Cinzel"/>
              <a:buNone/>
              <a:defRPr sz="3600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buClr>
                <a:srgbClr val="403228"/>
              </a:buClr>
              <a:buSzPct val="100000"/>
              <a:buFont typeface="Cinzel"/>
              <a:buNone/>
              <a:defRPr sz="3600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buClr>
                <a:srgbClr val="403228"/>
              </a:buClr>
              <a:buSzPct val="100000"/>
              <a:buFont typeface="Cinzel"/>
              <a:buNone/>
              <a:defRPr sz="3600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buClr>
                <a:srgbClr val="403228"/>
              </a:buClr>
              <a:buSzPct val="100000"/>
              <a:buFont typeface="Cinzel"/>
              <a:buNone/>
              <a:defRPr sz="3600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buClr>
                <a:srgbClr val="403228"/>
              </a:buClr>
              <a:buSzPct val="100000"/>
              <a:buFont typeface="Cinzel"/>
              <a:buNone/>
              <a:defRPr sz="3600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buClr>
                <a:srgbClr val="403228"/>
              </a:buClr>
              <a:buSzPct val="100000"/>
              <a:buFont typeface="Cinzel"/>
              <a:buNone/>
              <a:defRPr sz="3600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buClr>
                <a:srgbClr val="403228"/>
              </a:buClr>
              <a:buSzPct val="100000"/>
              <a:buFont typeface="Cinzel"/>
              <a:buNone/>
              <a:defRPr sz="3600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buClr>
                <a:srgbClr val="403228"/>
              </a:buClr>
              <a:buSzPct val="100000"/>
              <a:buFont typeface="Cinzel"/>
              <a:buNone/>
              <a:defRPr sz="3600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pPr algn="l"/>
            <a:r>
              <a:rPr lang="en" sz="2000" b="1" dirty="0" smtClean="0"/>
              <a:t>Lunes 27 de Noviembre</a:t>
            </a:r>
          </a:p>
          <a:p>
            <a:pPr algn="l"/>
            <a:r>
              <a:rPr lang="en" sz="2000" b="1" dirty="0" smtClean="0"/>
              <a:t>Cursos: Primero Medio A y B</a:t>
            </a:r>
          </a:p>
          <a:p>
            <a:pPr algn="l"/>
            <a:r>
              <a:rPr lang="en" sz="2000" b="1" dirty="0" smtClean="0"/>
              <a:t>D</a:t>
            </a:r>
            <a:r>
              <a:rPr lang="es-CL" sz="2000" b="1" dirty="0" smtClean="0"/>
              <a:t>e</a:t>
            </a:r>
            <a:r>
              <a:rPr lang="en" sz="2000" b="1" dirty="0" smtClean="0"/>
              <a:t>partamento Psicologia</a:t>
            </a:r>
          </a:p>
          <a:p>
            <a:pPr algn="l"/>
            <a:r>
              <a:rPr lang="en" sz="2000" b="1" dirty="0" smtClean="0"/>
              <a:t>Departamento Orientación </a:t>
            </a:r>
            <a:endParaRPr lang="en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6284350" y="197823"/>
            <a:ext cx="2759400" cy="1117800"/>
          </a:xfrm>
          <a:prstGeom prst="ellipse">
            <a:avLst/>
          </a:prstGeom>
          <a:noFill/>
          <a:ln w="9525" cap="flat" cmpd="sng">
            <a:solidFill>
              <a:srgbClr val="926940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ctrTitle" idx="4294967295"/>
          </p:nvPr>
        </p:nvSpPr>
        <p:spPr>
          <a:xfrm>
            <a:off x="1633216" y="335562"/>
            <a:ext cx="6493785" cy="53871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dirty="0" smtClean="0"/>
              <a:t>3. </a:t>
            </a:r>
            <a:endParaRPr lang="en" sz="4000" dirty="0"/>
          </a:p>
        </p:txBody>
      </p:sp>
      <p:sp>
        <p:nvSpPr>
          <p:cNvPr id="82" name="Shape 82"/>
          <p:cNvSpPr txBox="1">
            <a:spLocks noGrp="1"/>
          </p:cNvSpPr>
          <p:nvPr>
            <p:ph type="subTitle" idx="4294967295"/>
          </p:nvPr>
        </p:nvSpPr>
        <p:spPr>
          <a:xfrm>
            <a:off x="655609" y="1016143"/>
            <a:ext cx="8113972" cy="357448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i="1" dirty="0" smtClean="0">
                <a:solidFill>
                  <a:schemeClr val="tx1"/>
                </a:solidFill>
              </a:rPr>
              <a:t>Existen drogas Lícitas</a:t>
            </a:r>
            <a:r>
              <a:rPr lang="en" sz="1400" b="1" i="1" dirty="0" smtClean="0">
                <a:solidFill>
                  <a:schemeClr val="tx1"/>
                </a:solidFill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endParaRPr lang="en" sz="1400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endParaRPr lang="en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" b="1" i="1" dirty="0" smtClean="0">
                <a:solidFill>
                  <a:schemeClr val="tx1"/>
                </a:solidFill>
              </a:rPr>
              <a:t>En efecto, el alcohol , el cigarrillo y los medicamentos, son drogas cuyo consumo es permitido y aceptado socialmente, no obstante, la regulacion en el consumo de estas sustancias es cada vez mas estricta. </a:t>
            </a:r>
          </a:p>
          <a:p>
            <a:pPr lvl="0" rtl="0">
              <a:spcBef>
                <a:spcPts val="0"/>
              </a:spcBef>
              <a:buNone/>
            </a:pPr>
            <a:endParaRPr lang="en" b="1" i="1" dirty="0">
              <a:solidFill>
                <a:schemeClr val="tx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b="1" i="1" dirty="0" smtClean="0">
                <a:solidFill>
                  <a:schemeClr val="tx1"/>
                </a:solidFill>
              </a:rPr>
              <a:t>Ley 20660– Tabaco – </a:t>
            </a:r>
            <a:endParaRPr lang="en" b="1" i="1" dirty="0">
              <a:solidFill>
                <a:schemeClr val="tx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b="1" i="1" dirty="0" smtClean="0">
                <a:solidFill>
                  <a:schemeClr val="tx1"/>
                </a:solidFill>
              </a:rPr>
              <a:t>Ley 19925 - Alcohol -  </a:t>
            </a:r>
          </a:p>
          <a:p>
            <a:pPr lvl="0" rtl="0">
              <a:spcBef>
                <a:spcPts val="0"/>
              </a:spcBef>
              <a:buNone/>
            </a:pPr>
            <a:endParaRPr lang="en" sz="1400" i="1" dirty="0"/>
          </a:p>
        </p:txBody>
      </p:sp>
      <p:sp>
        <p:nvSpPr>
          <p:cNvPr id="83" name="Shape 83"/>
          <p:cNvSpPr/>
          <p:nvPr/>
        </p:nvSpPr>
        <p:spPr>
          <a:xfrm>
            <a:off x="8127001" y="1901283"/>
            <a:ext cx="307307" cy="298624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782999" y="874280"/>
            <a:ext cx="567551" cy="556361"/>
          </a:xfrm>
          <a:custGeom>
            <a:avLst/>
            <a:gdLst/>
            <a:ahLst/>
            <a:cxnLst/>
            <a:rect l="0" t="0" r="0" b="0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5915137" y="393073"/>
            <a:ext cx="738425" cy="727300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7350166" y="422561"/>
            <a:ext cx="886368" cy="893062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3154102" y="540474"/>
            <a:ext cx="307307" cy="298624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8306998" y="1422920"/>
            <a:ext cx="307307" cy="298624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20770" y="1623159"/>
            <a:ext cx="3751744" cy="325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CL" sz="2400" i="1" dirty="0" smtClean="0"/>
              <a:t>Q</a:t>
            </a:r>
            <a:r>
              <a:rPr lang="en" sz="2400" i="1" dirty="0" smtClean="0"/>
              <a:t>ue es : </a:t>
            </a:r>
          </a:p>
          <a:p>
            <a:pPr lvl="0" rtl="0">
              <a:spcBef>
                <a:spcPts val="0"/>
              </a:spcBef>
              <a:buNone/>
            </a:pPr>
            <a:endParaRPr lang="en" sz="2400" i="1" dirty="0" smtClean="0"/>
          </a:p>
          <a:p>
            <a:pPr lvl="0" rtl="0">
              <a:spcBef>
                <a:spcPts val="0"/>
              </a:spcBef>
              <a:buNone/>
            </a:pPr>
            <a:r>
              <a:rPr lang="en" sz="2400" i="1" dirty="0" smtClean="0"/>
              <a:t>PCP , es una droga alucinogena , altamente peligrosa la cual se puede ingerir, fumar o inhalar</a:t>
            </a:r>
            <a:r>
              <a:rPr lang="en" sz="2400" b="1" i="1" dirty="0" smtClean="0"/>
              <a:t>. </a:t>
            </a:r>
            <a:endParaRPr lang="en" sz="2400" b="1" i="1" dirty="0"/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887900" y="500419"/>
            <a:ext cx="53682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dirty="0" smtClean="0"/>
              <a:t>. </a:t>
            </a:r>
            <a:endParaRPr lang="en" dirty="0"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3872513" y="1463237"/>
            <a:ext cx="5271487" cy="36802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i="1" dirty="0" smtClean="0"/>
              <a:t>Efectos :</a:t>
            </a:r>
          </a:p>
          <a:p>
            <a:pPr lvl="0">
              <a:buNone/>
            </a:pPr>
            <a:r>
              <a:rPr lang="es-ES" sz="2400" i="1" dirty="0"/>
              <a:t>sensación de distanciamiento, extrañeza, conducta violenta </a:t>
            </a:r>
            <a:r>
              <a:rPr lang="es-ES" sz="2400" i="1" dirty="0" smtClean="0"/>
              <a:t>,los </a:t>
            </a:r>
            <a:r>
              <a:rPr lang="es-ES" sz="2400" i="1" dirty="0"/>
              <a:t>movimientos del cuerpo son más lentos. La </a:t>
            </a:r>
            <a:r>
              <a:rPr lang="es-ES" sz="2400" i="1" dirty="0" smtClean="0"/>
              <a:t>coordinación empeora </a:t>
            </a:r>
            <a:r>
              <a:rPr lang="es-ES" sz="2400" i="1" dirty="0"/>
              <a:t>y los sentidos </a:t>
            </a:r>
            <a:r>
              <a:rPr lang="es-ES" sz="2400" i="1" dirty="0" smtClean="0"/>
              <a:t>se entorpecen</a:t>
            </a:r>
            <a:r>
              <a:rPr lang="es-ES" sz="2400" i="1" dirty="0"/>
              <a:t>. El discurso se bloquea y es incoherente. En etapas posteriores por consumo crónico, los usuarios muestran paranoia y alucinaciones</a:t>
            </a:r>
            <a:endParaRPr lang="en" sz="2400" i="1" dirty="0" smtClean="0"/>
          </a:p>
        </p:txBody>
      </p:sp>
      <p:sp>
        <p:nvSpPr>
          <p:cNvPr id="5" name="Shape 74"/>
          <p:cNvSpPr txBox="1">
            <a:spLocks/>
          </p:cNvSpPr>
          <p:nvPr/>
        </p:nvSpPr>
        <p:spPr>
          <a:xfrm>
            <a:off x="1863306" y="0"/>
            <a:ext cx="5392794" cy="11978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ct val="100000"/>
              <a:buFont typeface="Cinzel"/>
              <a:buNone/>
              <a:defRPr sz="2400" b="0" i="0" u="none" strike="noStrike" cap="none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r>
              <a:rPr lang="en" sz="4800" dirty="0" smtClean="0"/>
              <a:t/>
            </a:r>
            <a:br>
              <a:rPr lang="en" sz="4800" dirty="0" smtClean="0"/>
            </a:br>
            <a:r>
              <a:rPr lang="en" sz="4800" dirty="0" smtClean="0"/>
              <a:t/>
            </a:r>
            <a:br>
              <a:rPr lang="en" sz="4800" dirty="0" smtClean="0"/>
            </a:br>
            <a:r>
              <a:rPr lang="en" sz="4800" dirty="0" smtClean="0"/>
              <a:t/>
            </a:r>
            <a:br>
              <a:rPr lang="en" sz="4800" dirty="0" smtClean="0"/>
            </a:br>
            <a:r>
              <a:rPr lang="en" sz="4800" dirty="0" smtClean="0"/>
              <a:t/>
            </a:r>
            <a:br>
              <a:rPr lang="en" sz="4800" dirty="0" smtClean="0"/>
            </a:br>
            <a:r>
              <a:rPr lang="en" sz="4800" dirty="0" smtClean="0"/>
              <a:t/>
            </a:r>
            <a:br>
              <a:rPr lang="en" sz="4800" dirty="0" smtClean="0"/>
            </a:br>
            <a:r>
              <a:rPr lang="en" sz="4000" dirty="0" smtClean="0"/>
              <a:t>4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b="1" dirty="0" smtClean="0"/>
              <a:t>Polvo de angel es una droga 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649105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7512" y="1860322"/>
            <a:ext cx="8022420" cy="276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just">
              <a:buNone/>
            </a:pPr>
            <a:r>
              <a:rPr lang="es-CL" i="1" dirty="0" smtClean="0"/>
              <a:t>La marihuana contiene tetrahidrocanabinoles (THC)* que </a:t>
            </a:r>
            <a:r>
              <a:rPr lang="es-CL" i="1" dirty="0"/>
              <a:t>pueden predisponer a la </a:t>
            </a:r>
            <a:r>
              <a:rPr lang="es-CL" i="1" dirty="0" smtClean="0"/>
              <a:t>aparición </a:t>
            </a:r>
            <a:r>
              <a:rPr lang="es-CL" i="1" dirty="0"/>
              <a:t>de trastornos mentales como la esquizofrenia. Tiene efectos dañinos a la salud física y mental de quien la consume. Puede provocar alteraciones permanentes de la </a:t>
            </a:r>
            <a:r>
              <a:rPr lang="es-CL" i="1" dirty="0" smtClean="0"/>
              <a:t>memoria y en la </a:t>
            </a:r>
            <a:r>
              <a:rPr lang="es-CL" i="1" dirty="0"/>
              <a:t>capacidad de </a:t>
            </a:r>
            <a:r>
              <a:rPr lang="es-CL" i="1" dirty="0" smtClean="0"/>
              <a:t>aprendizaje.</a:t>
            </a:r>
            <a:endParaRPr lang="es-CL" i="1" dirty="0"/>
          </a:p>
          <a:p>
            <a:pPr lvl="0" rtl="0">
              <a:spcBef>
                <a:spcPts val="0"/>
              </a:spcBef>
              <a:buNone/>
            </a:pPr>
            <a:endParaRPr lang="en" i="1" dirty="0" smtClean="0"/>
          </a:p>
          <a:p>
            <a:pPr lvl="0" rtl="0">
              <a:spcBef>
                <a:spcPts val="0"/>
              </a:spcBef>
              <a:buNone/>
            </a:pPr>
            <a:r>
              <a:rPr lang="en" i="1" dirty="0" smtClean="0"/>
              <a:t>*Principal compuesto psicoactivo del canavis</a:t>
            </a:r>
            <a:endParaRPr lang="en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4622" y="517855"/>
            <a:ext cx="5368200" cy="962904"/>
          </a:xfrm>
        </p:spPr>
        <p:txBody>
          <a:bodyPr/>
          <a:lstStyle/>
          <a:p>
            <a:r>
              <a:rPr lang="es-CL" sz="7000" dirty="0" smtClean="0"/>
              <a:t/>
            </a:r>
            <a:br>
              <a:rPr lang="es-CL" sz="7000" dirty="0" smtClean="0"/>
            </a:br>
            <a:r>
              <a:rPr lang="es-CL" sz="7000" dirty="0"/>
              <a:t/>
            </a:r>
            <a:br>
              <a:rPr lang="es-CL" sz="7000" dirty="0"/>
            </a:br>
            <a:r>
              <a:rPr lang="es-CL" sz="7000" dirty="0" smtClean="0"/>
              <a:t/>
            </a:r>
            <a:br>
              <a:rPr lang="es-CL" sz="7000" dirty="0" smtClean="0"/>
            </a:br>
            <a:r>
              <a:rPr lang="es-CL" sz="7000" dirty="0"/>
              <a:t/>
            </a:r>
            <a:br>
              <a:rPr lang="es-CL" sz="7000" dirty="0"/>
            </a:br>
            <a:r>
              <a:rPr lang="es-CL" sz="7000" dirty="0" smtClean="0"/>
              <a:t/>
            </a:r>
            <a:br>
              <a:rPr lang="es-CL" sz="7000" dirty="0" smtClean="0"/>
            </a:br>
            <a:r>
              <a:rPr lang="es-CL" sz="4000" dirty="0" smtClean="0"/>
              <a:t>5</a:t>
            </a:r>
            <a:r>
              <a:rPr lang="es-CL" dirty="0" smtClean="0"/>
              <a:t>.</a:t>
            </a:r>
            <a:br>
              <a:rPr lang="es-CL" dirty="0" smtClean="0"/>
            </a:br>
            <a:r>
              <a:rPr lang="es-CL" b="1" dirty="0" smtClean="0"/>
              <a:t>La marihuana no provoca daño por que es natural 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26344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563316" y="369073"/>
            <a:ext cx="7746521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CL" sz="4000" b="1" dirty="0" smtClean="0"/>
              <a:t>6. </a:t>
            </a:r>
            <a:r>
              <a:rPr lang="es-CL" b="1" dirty="0" smtClean="0"/>
              <a:t>L</a:t>
            </a:r>
            <a:r>
              <a:rPr lang="en" b="1" dirty="0" smtClean="0"/>
              <a:t>as drogas inhalables solo provocan daño cuando se las consume a diario</a:t>
            </a:r>
            <a:endParaRPr lang="en" b="1" dirty="0"/>
          </a:p>
        </p:txBody>
      </p:sp>
      <p:sp>
        <p:nvSpPr>
          <p:cNvPr id="121" name="Shape 121"/>
          <p:cNvSpPr/>
          <p:nvPr/>
        </p:nvSpPr>
        <p:spPr>
          <a:xfrm>
            <a:off x="2960034" y="2917891"/>
            <a:ext cx="2953086" cy="2133000"/>
          </a:xfrm>
          <a:prstGeom prst="ellipse">
            <a:avLst/>
          </a:prstGeom>
          <a:solidFill>
            <a:srgbClr val="403228">
              <a:alpha val="21150"/>
            </a:srgbClr>
          </a:solidFill>
          <a:ln w="9525" cap="flat" cmpd="sng">
            <a:solidFill>
              <a:srgbClr val="926940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i="1" dirty="0" smtClean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Tienen una gran capacidad de meszclarse y depositarse en el cerebro </a:t>
            </a:r>
            <a:endParaRPr lang="en" sz="2000" i="1" dirty="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311138" y="1361089"/>
            <a:ext cx="3726611" cy="2697786"/>
          </a:xfrm>
          <a:prstGeom prst="ellipse">
            <a:avLst/>
          </a:prstGeom>
          <a:solidFill>
            <a:srgbClr val="403228">
              <a:alpha val="21150"/>
            </a:srgbClr>
          </a:solidFill>
          <a:ln w="9525" cap="flat" cmpd="sng">
            <a:solidFill>
              <a:srgbClr val="926940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i="1" dirty="0" smtClean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 deterioro se puede presentar desde la primera experimentación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i="1" dirty="0" smtClean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(Neopren, bencinas, disolventes, aerosoles)</a:t>
            </a:r>
            <a:endParaRPr lang="en" sz="2000" i="1" dirty="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5115464" y="1406400"/>
            <a:ext cx="4028536" cy="2607164"/>
          </a:xfrm>
          <a:prstGeom prst="ellipse">
            <a:avLst/>
          </a:prstGeom>
          <a:solidFill>
            <a:srgbClr val="403228">
              <a:alpha val="21150"/>
            </a:srgbClr>
          </a:solidFill>
          <a:ln w="9525" cap="flat" cmpd="sng">
            <a:solidFill>
              <a:srgbClr val="926940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CL" sz="2000" i="1" dirty="0" smtClean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</a:t>
            </a:r>
            <a:r>
              <a:rPr lang="en" sz="2000" i="1" dirty="0" smtClean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uforia  (intoxicación alcoholica), seguida de somnolencia, perdidad de la sensibilidad e inhibición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000" i="1" dirty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</a:t>
            </a:r>
            <a:r>
              <a:rPr lang="en" sz="2000" i="1" dirty="0" smtClean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Doleres de cabeza, vomitos, inconciencia)</a:t>
            </a:r>
            <a:endParaRPr lang="en" sz="2000" i="1" dirty="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889830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/>
            </a:r>
            <a:br>
              <a:rPr lang="en" b="1" dirty="0" smtClean="0"/>
            </a:br>
            <a:r>
              <a:rPr lang="en" b="1" dirty="0"/>
              <a:t/>
            </a:r>
            <a:br>
              <a:rPr lang="en" b="1" dirty="0"/>
            </a:br>
            <a:r>
              <a:rPr lang="en" b="1" dirty="0" smtClean="0"/>
              <a:t/>
            </a:r>
            <a:br>
              <a:rPr lang="en" b="1" dirty="0" smtClean="0"/>
            </a:br>
            <a:r>
              <a:rPr lang="en" sz="4000" dirty="0" smtClean="0"/>
              <a:t>7</a:t>
            </a:r>
            <a:r>
              <a:rPr lang="en" b="1" dirty="0" smtClean="0"/>
              <a:t/>
            </a:r>
            <a:br>
              <a:rPr lang="en" b="1" dirty="0" smtClean="0"/>
            </a:br>
            <a:r>
              <a:rPr lang="en" b="1" dirty="0" smtClean="0"/>
              <a:t>dejar las drogas es fácil</a:t>
            </a:r>
            <a:endParaRPr lang="en" b="1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569344" y="1518375"/>
            <a:ext cx="4347714" cy="32550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CL" sz="2000" dirty="0"/>
              <a:t>Para los consumidores experimentales y ocasionales es menos difícil dejar de utilizarlas. Para los adictos, </a:t>
            </a:r>
            <a:r>
              <a:rPr lang="es-CL" sz="2000" dirty="0" smtClean="0"/>
              <a:t>es extremadamente </a:t>
            </a:r>
            <a:r>
              <a:rPr lang="es-CL" sz="2000" dirty="0"/>
              <a:t>difícil dejarlas y es por eso que requieren de tratamiento y rehabilitación (ayuda profesional), para salir de la adicción y lograr un estado saludable de vida. </a:t>
            </a:r>
            <a:endParaRPr lang="es-CL" sz="2000" u="sng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5528785" y="1518375"/>
            <a:ext cx="3126900" cy="32550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CL" dirty="0"/>
              <a:t>La familia juega un rol fundamental en el proceso de toma de conciencia y en la rehabilitación. Los tratamientos más exitosos incluyen el trabajo y apoyo profundo de la familia del paciente</a:t>
            </a:r>
            <a:endParaRPr lang="es-CL" u="sng" dirty="0"/>
          </a:p>
          <a:p>
            <a:endParaRPr lang="es-C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6284350" y="197823"/>
            <a:ext cx="2759400" cy="1117800"/>
          </a:xfrm>
          <a:prstGeom prst="ellipse">
            <a:avLst/>
          </a:prstGeom>
          <a:noFill/>
          <a:ln w="9525" cap="flat" cmpd="sng">
            <a:solidFill>
              <a:srgbClr val="926940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ctrTitle" idx="4294967295"/>
          </p:nvPr>
        </p:nvSpPr>
        <p:spPr>
          <a:xfrm>
            <a:off x="1504204" y="526351"/>
            <a:ext cx="6442800" cy="2234102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7000" dirty="0" smtClean="0"/>
              <a:t/>
            </a:r>
            <a:br>
              <a:rPr lang="en" sz="7000" dirty="0" smtClean="0"/>
            </a:br>
            <a:r>
              <a:rPr lang="en" sz="7000" dirty="0"/>
              <a:t/>
            </a:r>
            <a:br>
              <a:rPr lang="en" sz="7000" dirty="0"/>
            </a:br>
            <a:r>
              <a:rPr lang="en" sz="7000" dirty="0" smtClean="0"/>
              <a:t/>
            </a:r>
            <a:br>
              <a:rPr lang="en" sz="7000" dirty="0" smtClean="0"/>
            </a:b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4800" dirty="0" smtClean="0"/>
              <a:t>8. </a:t>
            </a:r>
            <a:r>
              <a:rPr lang="en" sz="3600" dirty="0" smtClean="0"/>
              <a:t> </a:t>
            </a: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b="1" dirty="0" smtClean="0"/>
              <a:t>la </a:t>
            </a:r>
            <a:r>
              <a:rPr lang="en" sz="2800" b="1" dirty="0"/>
              <a:t>marihuana no es mala por que cura el cáncer </a:t>
            </a:r>
            <a:r>
              <a:rPr lang="en" sz="7000" dirty="0" smtClean="0"/>
              <a:t/>
            </a:r>
            <a:br>
              <a:rPr lang="en" sz="7000" dirty="0" smtClean="0"/>
            </a:br>
            <a:endParaRPr lang="en" sz="7000" dirty="0"/>
          </a:p>
        </p:txBody>
      </p:sp>
      <p:sp>
        <p:nvSpPr>
          <p:cNvPr id="82" name="Shape 82"/>
          <p:cNvSpPr txBox="1">
            <a:spLocks noGrp="1"/>
          </p:cNvSpPr>
          <p:nvPr>
            <p:ph type="subTitle" idx="4294967295"/>
          </p:nvPr>
        </p:nvSpPr>
        <p:spPr>
          <a:xfrm>
            <a:off x="500333" y="1394331"/>
            <a:ext cx="8113972" cy="357448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400" i="1" dirty="0"/>
          </a:p>
          <a:p>
            <a:pPr lvl="0" algn="just" rtl="0">
              <a:spcBef>
                <a:spcPts val="0"/>
              </a:spcBef>
              <a:buNone/>
            </a:pPr>
            <a:endParaRPr lang="en" sz="1400" b="1" i="1" dirty="0" smtClean="0"/>
          </a:p>
          <a:p>
            <a:pPr lvl="0" rtl="0">
              <a:spcBef>
                <a:spcPts val="0"/>
              </a:spcBef>
              <a:buNone/>
            </a:pPr>
            <a:endParaRPr lang="en" sz="1400" i="1" dirty="0"/>
          </a:p>
        </p:txBody>
      </p:sp>
      <p:sp>
        <p:nvSpPr>
          <p:cNvPr id="83" name="Shape 83"/>
          <p:cNvSpPr/>
          <p:nvPr/>
        </p:nvSpPr>
        <p:spPr>
          <a:xfrm>
            <a:off x="8127001" y="1901283"/>
            <a:ext cx="307307" cy="298624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782999" y="874280"/>
            <a:ext cx="567551" cy="556361"/>
          </a:xfrm>
          <a:custGeom>
            <a:avLst/>
            <a:gdLst/>
            <a:ahLst/>
            <a:cxnLst/>
            <a:rect l="0" t="0" r="0" b="0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6925625" y="4216568"/>
            <a:ext cx="738425" cy="727300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8053030" y="247793"/>
            <a:ext cx="886368" cy="893062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2653770" y="335561"/>
            <a:ext cx="307307" cy="298624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8306998" y="1422920"/>
            <a:ext cx="307307" cy="298624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836903" y="1676234"/>
            <a:ext cx="77774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dirty="0">
                <a:solidFill>
                  <a:schemeClr val="accent2">
                    <a:lumMod val="50000"/>
                  </a:schemeClr>
                </a:solidFill>
                <a:latin typeface="AR BLANCA" panose="02000000000000000000" pitchFamily="2" charset="0"/>
              </a:rPr>
              <a:t>La marihuana no cura nada. Solo se utiliza en algunos lugares para paliar los vómitos en pacientes con quimioterapia, para estimular el apetito o para aliviar dolor. En esos casos el medicamento sólo contiene 1 de los más d</a:t>
            </a:r>
            <a:r>
              <a:rPr lang="es-CL" sz="3200" b="1" dirty="0">
                <a:solidFill>
                  <a:schemeClr val="accent2">
                    <a:lumMod val="50000"/>
                  </a:schemeClr>
                </a:solidFill>
                <a:latin typeface="AR BLANCA" panose="02000000000000000000" pitchFamily="2" charset="0"/>
              </a:rPr>
              <a:t>e </a:t>
            </a:r>
            <a:r>
              <a:rPr lang="es-CL" sz="3200" dirty="0">
                <a:solidFill>
                  <a:schemeClr val="accent2">
                    <a:lumMod val="50000"/>
                  </a:schemeClr>
                </a:solidFill>
                <a:latin typeface="AR BLANCA" panose="02000000000000000000" pitchFamily="2" charset="0"/>
              </a:rPr>
              <a:t>600 componentes que tiene la marihuana</a:t>
            </a:r>
          </a:p>
        </p:txBody>
      </p:sp>
    </p:spTree>
    <p:extLst>
      <p:ext uri="{BB962C8B-B14F-4D97-AF65-F5344CB8AC3E}">
        <p14:creationId xmlns:p14="http://schemas.microsoft.com/office/powerpoint/2010/main" val="1280669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2052460" y="806234"/>
            <a:ext cx="5368200" cy="148048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sz="4000" dirty="0" smtClean="0"/>
              <a:t>9.</a:t>
            </a:r>
            <a:r>
              <a:rPr lang="en" sz="3600" dirty="0" smtClean="0"/>
              <a:t/>
            </a:r>
            <a:br>
              <a:rPr lang="en" sz="3600" dirty="0" smtClean="0"/>
            </a:br>
            <a:r>
              <a:rPr lang="en" b="1" dirty="0" smtClean="0"/>
              <a:t>Las drogas no son buenas ni malas depende del uso que se </a:t>
            </a:r>
            <a:br>
              <a:rPr lang="en" b="1" dirty="0" smtClean="0"/>
            </a:br>
            <a:r>
              <a:rPr lang="en" b="1" dirty="0" smtClean="0"/>
              <a:t>haga de ellas </a:t>
            </a:r>
            <a:r>
              <a:rPr lang="en" dirty="0" smtClean="0"/>
              <a:t/>
            </a:r>
            <a:br>
              <a:rPr lang="en" dirty="0" smtClean="0"/>
            </a:br>
            <a:endParaRPr lang="en" dirty="0"/>
          </a:p>
        </p:txBody>
      </p:sp>
      <p:sp>
        <p:nvSpPr>
          <p:cNvPr id="121" name="Shape 121"/>
          <p:cNvSpPr/>
          <p:nvPr/>
        </p:nvSpPr>
        <p:spPr>
          <a:xfrm>
            <a:off x="3696189" y="2713363"/>
            <a:ext cx="3171345" cy="2133000"/>
          </a:xfrm>
          <a:prstGeom prst="ellipse">
            <a:avLst/>
          </a:prstGeom>
          <a:solidFill>
            <a:srgbClr val="403228">
              <a:alpha val="21150"/>
            </a:srgbClr>
          </a:solidFill>
          <a:ln w="9525" cap="flat" cmpd="sng">
            <a:solidFill>
              <a:srgbClr val="926940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CL" sz="2400" i="1" dirty="0" smtClean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</a:t>
            </a:r>
            <a:r>
              <a:rPr lang="en" sz="2400" i="1" dirty="0" smtClean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edicamentos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 i="1" dirty="0" smtClean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recetados</a:t>
            </a:r>
            <a:endParaRPr lang="en" sz="2400" i="1" dirty="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39534" y="1811307"/>
            <a:ext cx="4104921" cy="2133000"/>
          </a:xfrm>
          <a:prstGeom prst="ellipse">
            <a:avLst/>
          </a:prstGeom>
          <a:solidFill>
            <a:srgbClr val="403228">
              <a:alpha val="21150"/>
            </a:srgbClr>
          </a:solidFill>
          <a:ln w="9525" cap="flat" cmpd="sng">
            <a:solidFill>
              <a:srgbClr val="926940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CL" sz="2400" i="1" dirty="0" smtClean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</a:t>
            </a:r>
            <a:r>
              <a:rPr lang="en" sz="2400" i="1" dirty="0" smtClean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as drogas son sustancias tóxicas, que desde su primer uso causan daños en la salud </a:t>
            </a:r>
            <a:endParaRPr lang="en" sz="2400" i="1" dirty="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6458801" y="2096897"/>
            <a:ext cx="2523079" cy="2133000"/>
          </a:xfrm>
          <a:prstGeom prst="ellipse">
            <a:avLst/>
          </a:prstGeom>
          <a:solidFill>
            <a:srgbClr val="403228">
              <a:alpha val="21150"/>
            </a:srgbClr>
          </a:solidFill>
          <a:ln w="9525" cap="flat" cmpd="sng">
            <a:solidFill>
              <a:srgbClr val="926940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i="1" dirty="0" smtClean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Adicción</a:t>
            </a:r>
            <a:r>
              <a:rPr lang="en" i="1" dirty="0" smtClean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lang="en" i="1" dirty="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" name="Shape 331"/>
          <p:cNvSpPr/>
          <p:nvPr/>
        </p:nvSpPr>
        <p:spPr>
          <a:xfrm>
            <a:off x="680289" y="296299"/>
            <a:ext cx="1104911" cy="1088368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783F0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333"/>
          <p:cNvSpPr/>
          <p:nvPr/>
        </p:nvSpPr>
        <p:spPr>
          <a:xfrm>
            <a:off x="1232744" y="576654"/>
            <a:ext cx="1052391" cy="643569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>
              <a:alpha val="5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332"/>
          <p:cNvSpPr/>
          <p:nvPr/>
        </p:nvSpPr>
        <p:spPr>
          <a:xfrm>
            <a:off x="7720341" y="953242"/>
            <a:ext cx="436619" cy="266981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332"/>
          <p:cNvSpPr/>
          <p:nvPr/>
        </p:nvSpPr>
        <p:spPr>
          <a:xfrm>
            <a:off x="7828664" y="1083097"/>
            <a:ext cx="436619" cy="273555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330"/>
          <p:cNvSpPr/>
          <p:nvPr/>
        </p:nvSpPr>
        <p:spPr>
          <a:xfrm>
            <a:off x="7915198" y="776174"/>
            <a:ext cx="458409" cy="451502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137" y="1021171"/>
            <a:ext cx="7677508" cy="962904"/>
          </a:xfrm>
        </p:spPr>
        <p:txBody>
          <a:bodyPr/>
          <a:lstStyle/>
          <a:p>
            <a:r>
              <a:rPr lang="es-CL" sz="4000" dirty="0" smtClean="0"/>
              <a:t>10. </a:t>
            </a:r>
            <a:r>
              <a:rPr lang="es-CL" sz="6000" dirty="0" smtClean="0"/>
              <a:t/>
            </a:r>
            <a:br>
              <a:rPr lang="es-CL" sz="6000" dirty="0" smtClean="0"/>
            </a:br>
            <a:r>
              <a:rPr lang="es-CL" sz="2800" b="1" dirty="0" smtClean="0"/>
              <a:t>las drogas sirven para aumentar la concentración y la atención </a:t>
            </a:r>
            <a:endParaRPr lang="es-CL" sz="6000" b="1" dirty="0"/>
          </a:p>
        </p:txBody>
      </p:sp>
      <p:sp>
        <p:nvSpPr>
          <p:cNvPr id="5" name="Rectángulo 4"/>
          <p:cNvSpPr/>
          <p:nvPr/>
        </p:nvSpPr>
        <p:spPr>
          <a:xfrm>
            <a:off x="276046" y="1879253"/>
            <a:ext cx="866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600" dirty="0" smtClean="0">
                <a:solidFill>
                  <a:schemeClr val="tx1"/>
                </a:solidFill>
                <a:latin typeface="AR BERKLEY" panose="02000000000000000000" pitchFamily="2" charset="0"/>
              </a:rPr>
              <a:t>Puede parecer que al consumir marihuana aumente la concentración y la atención (efecto túnel). El uso constante provoca a largo plazo dificultades en la memoria y en la adicción aumenta el peligro de derrames cerebrales. </a:t>
            </a:r>
            <a:endParaRPr lang="es-CL" sz="3600" dirty="0">
              <a:solidFill>
                <a:schemeClr val="tx1"/>
              </a:solidFill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6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6284350" y="197823"/>
            <a:ext cx="2759400" cy="1117800"/>
          </a:xfrm>
          <a:prstGeom prst="ellipse">
            <a:avLst/>
          </a:prstGeom>
          <a:noFill/>
          <a:ln w="9525" cap="flat" cmpd="sng">
            <a:solidFill>
              <a:srgbClr val="926940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ctrTitle" idx="4294967295"/>
          </p:nvPr>
        </p:nvSpPr>
        <p:spPr>
          <a:xfrm>
            <a:off x="1401314" y="901525"/>
            <a:ext cx="6442800" cy="789272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7000" dirty="0" smtClean="0"/>
              <a:t/>
            </a:r>
            <a:br>
              <a:rPr lang="en" sz="7000" dirty="0" smtClean="0"/>
            </a:br>
            <a:r>
              <a:rPr lang="en" sz="7000" dirty="0"/>
              <a:t/>
            </a:r>
            <a:br>
              <a:rPr lang="en" sz="7000" dirty="0"/>
            </a:br>
            <a:r>
              <a:rPr lang="en" sz="7000" dirty="0" smtClean="0"/>
              <a:t/>
            </a:r>
            <a:br>
              <a:rPr lang="en" sz="7000" dirty="0" smtClean="0"/>
            </a:b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4800" dirty="0" smtClean="0"/>
              <a:t>11</a:t>
            </a:r>
            <a:r>
              <a:rPr lang="en" sz="4800" dirty="0" smtClean="0"/>
              <a:t>. </a:t>
            </a:r>
            <a:r>
              <a:rPr lang="en" sz="3600" dirty="0" smtClean="0"/>
              <a:t> </a:t>
            </a: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b="1" dirty="0" smtClean="0"/>
              <a:t>las drogas alivian el stress y las angustias </a:t>
            </a:r>
            <a:endParaRPr lang="en" sz="7000" dirty="0"/>
          </a:p>
        </p:txBody>
      </p:sp>
      <p:sp>
        <p:nvSpPr>
          <p:cNvPr id="82" name="Shape 82"/>
          <p:cNvSpPr txBox="1">
            <a:spLocks noGrp="1"/>
          </p:cNvSpPr>
          <p:nvPr>
            <p:ph type="subTitle" idx="4294967295"/>
          </p:nvPr>
        </p:nvSpPr>
        <p:spPr>
          <a:xfrm>
            <a:off x="500333" y="1394331"/>
            <a:ext cx="8113972" cy="357448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400" i="1" dirty="0"/>
          </a:p>
          <a:p>
            <a:pPr lvl="0" algn="just" rtl="0">
              <a:spcBef>
                <a:spcPts val="0"/>
              </a:spcBef>
              <a:buNone/>
            </a:pPr>
            <a:endParaRPr lang="en" sz="1400" b="1" i="1" dirty="0" smtClean="0"/>
          </a:p>
          <a:p>
            <a:pPr lvl="0" rtl="0">
              <a:spcBef>
                <a:spcPts val="0"/>
              </a:spcBef>
              <a:buNone/>
            </a:pPr>
            <a:endParaRPr lang="en" sz="1400" i="1" dirty="0"/>
          </a:p>
        </p:txBody>
      </p:sp>
      <p:sp>
        <p:nvSpPr>
          <p:cNvPr id="83" name="Shape 83"/>
          <p:cNvSpPr/>
          <p:nvPr/>
        </p:nvSpPr>
        <p:spPr>
          <a:xfrm>
            <a:off x="8127001" y="1901283"/>
            <a:ext cx="307307" cy="298624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782999" y="874280"/>
            <a:ext cx="567551" cy="556361"/>
          </a:xfrm>
          <a:custGeom>
            <a:avLst/>
            <a:gdLst/>
            <a:ahLst/>
            <a:cxnLst/>
            <a:rect l="0" t="0" r="0" b="0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6925625" y="4216568"/>
            <a:ext cx="738425" cy="727300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8053030" y="247793"/>
            <a:ext cx="886368" cy="893062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2653770" y="335561"/>
            <a:ext cx="307307" cy="298624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8306998" y="1422920"/>
            <a:ext cx="307307" cy="298624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836903" y="2050595"/>
            <a:ext cx="7777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dirty="0" smtClean="0">
                <a:solidFill>
                  <a:schemeClr val="tx1"/>
                </a:solidFill>
                <a:latin typeface="AR BLANCA" panose="02000000000000000000" pitchFamily="2" charset="0"/>
              </a:rPr>
              <a:t>El efecto de “alivio” al drogarse es pasajero, solo se evade el problema, cuando el efecto pasa. el problema sigue estando. </a:t>
            </a:r>
            <a:endParaRPr lang="es-CL" sz="3200" dirty="0">
              <a:solidFill>
                <a:schemeClr val="tx1"/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36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840325" y="464347"/>
            <a:ext cx="5368200" cy="1459306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 smtClean="0"/>
              <a:t>12. </a:t>
            </a:r>
            <a:r>
              <a:rPr lang="en" b="1" dirty="0" smtClean="0"/>
              <a:t/>
            </a:r>
            <a:br>
              <a:rPr lang="en" b="1" dirty="0" smtClean="0"/>
            </a:br>
            <a:r>
              <a:rPr lang="en" b="1" dirty="0" smtClean="0"/>
              <a:t>Se puede consumir drogas por mucho tiempo sin que te hagan daño</a:t>
            </a:r>
            <a:endParaRPr lang="en" b="1" dirty="0"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97269" y="1949161"/>
            <a:ext cx="3574522" cy="138497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CL" sz="2000" dirty="0" smtClean="0"/>
              <a:t>L</a:t>
            </a:r>
            <a:r>
              <a:rPr lang="en" sz="2000" dirty="0" smtClean="0"/>
              <a:t>a droga actúa sobre el sistema nervioso central, causando daño desde el primer consumo</a:t>
            </a:r>
            <a:endParaRPr lang="en" sz="2000" dirty="0"/>
          </a:p>
        </p:txBody>
      </p:sp>
      <p:sp>
        <p:nvSpPr>
          <p:cNvPr id="184" name="Shape 184"/>
          <p:cNvSpPr txBox="1">
            <a:spLocks noGrp="1"/>
          </p:cNvSpPr>
          <p:nvPr>
            <p:ph type="body" idx="2"/>
          </p:nvPr>
        </p:nvSpPr>
        <p:spPr>
          <a:xfrm>
            <a:off x="2467156" y="3455915"/>
            <a:ext cx="5013127" cy="170158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CL" sz="2000" dirty="0" smtClean="0"/>
              <a:t>D</a:t>
            </a:r>
            <a:r>
              <a:rPr lang="en" sz="2000" dirty="0" smtClean="0"/>
              <a:t>rogas de diseño:</a:t>
            </a:r>
            <a:endParaRPr lang="en" sz="2000" dirty="0"/>
          </a:p>
          <a:p>
            <a:pPr lvl="0" rtl="0">
              <a:spcBef>
                <a:spcPts val="0"/>
              </a:spcBef>
              <a:buNone/>
            </a:pPr>
            <a:r>
              <a:rPr lang="en" sz="2000" dirty="0" smtClean="0"/>
              <a:t>Depresión, trastonos del sueño, trastornos de ansiedad, trastornos psicoticos, flash back, agresividad</a:t>
            </a:r>
          </a:p>
        </p:txBody>
      </p:sp>
      <p:sp>
        <p:nvSpPr>
          <p:cNvPr id="187" name="Shape 187"/>
          <p:cNvSpPr/>
          <p:nvPr/>
        </p:nvSpPr>
        <p:spPr>
          <a:xfrm>
            <a:off x="7141509" y="1359674"/>
            <a:ext cx="338774" cy="329202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838325" y="1568173"/>
            <a:ext cx="417999" cy="269625"/>
          </a:xfrm>
          <a:custGeom>
            <a:avLst/>
            <a:gdLst/>
            <a:ahLst/>
            <a:cxnLst/>
            <a:rect l="0" t="0" r="0" b="0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Marcador de texto 1"/>
          <p:cNvSpPr>
            <a:spLocks noGrp="1"/>
          </p:cNvSpPr>
          <p:nvPr>
            <p:ph type="body" idx="2"/>
          </p:nvPr>
        </p:nvSpPr>
        <p:spPr>
          <a:xfrm>
            <a:off x="5162418" y="1795816"/>
            <a:ext cx="3958182" cy="1553159"/>
          </a:xfrm>
        </p:spPr>
        <p:txBody>
          <a:bodyPr/>
          <a:lstStyle/>
          <a:p>
            <a:r>
              <a:rPr lang="es-CL" sz="2000" dirty="0" smtClean="0"/>
              <a:t>Los efectos del consumo ocasional: </a:t>
            </a:r>
          </a:p>
          <a:p>
            <a:r>
              <a:rPr lang="es-CL" sz="2000" dirty="0" smtClean="0"/>
              <a:t>Los efectos dependen de la edad de inicio y el tiempo de consumo</a:t>
            </a:r>
            <a:endParaRPr lang="es-CL" sz="2000" dirty="0"/>
          </a:p>
        </p:txBody>
      </p:sp>
      <p:sp>
        <p:nvSpPr>
          <p:cNvPr id="23" name="Shape 327"/>
          <p:cNvSpPr/>
          <p:nvPr/>
        </p:nvSpPr>
        <p:spPr>
          <a:xfrm>
            <a:off x="4214906" y="2977648"/>
            <a:ext cx="485006" cy="464266"/>
          </a:xfrm>
          <a:custGeom>
            <a:avLst/>
            <a:gdLst/>
            <a:ahLst/>
            <a:cxnLst/>
            <a:rect l="0" t="0" r="0" b="0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308"/>
          <p:cNvSpPr/>
          <p:nvPr/>
        </p:nvSpPr>
        <p:spPr>
          <a:xfrm>
            <a:off x="7849607" y="3730428"/>
            <a:ext cx="419616" cy="353609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67"/>
          <p:cNvSpPr/>
          <p:nvPr/>
        </p:nvSpPr>
        <p:spPr>
          <a:xfrm>
            <a:off x="1211708" y="3938691"/>
            <a:ext cx="375447" cy="368016"/>
          </a:xfrm>
          <a:custGeom>
            <a:avLst/>
            <a:gdLst/>
            <a:ahLst/>
            <a:cxnLst/>
            <a:rect l="0" t="0" r="0" b="0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1345719" y="1846053"/>
            <a:ext cx="6763109" cy="966157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es-CL" sz="2400" b="1" dirty="0" smtClean="0"/>
              <a:t>O</a:t>
            </a:r>
            <a:r>
              <a:rPr lang="en" sz="2400" b="1" dirty="0" smtClean="0"/>
              <a:t>bjetivo General:</a:t>
            </a:r>
            <a:r>
              <a:rPr lang="en" sz="2400" b="1" i="1" dirty="0" smtClean="0"/>
              <a:t> </a:t>
            </a:r>
            <a:br>
              <a:rPr lang="en" sz="2400" b="1" i="1" dirty="0" smtClean="0"/>
            </a:br>
            <a:r>
              <a:rPr lang="es-CL" sz="2000" b="1" i="1" dirty="0" smtClean="0"/>
              <a:t>Reflexionar </a:t>
            </a:r>
            <a:r>
              <a:rPr lang="es-CL" sz="2000" b="1" i="1" dirty="0"/>
              <a:t>acerca de los efectos perjudiciales tanto físicos, psicológicos y sociales que acarrea el consumo de drogas.</a:t>
            </a:r>
            <a:r>
              <a:rPr lang="es-CL" dirty="0"/>
              <a:t/>
            </a:r>
            <a:br>
              <a:rPr lang="es-CL" dirty="0"/>
            </a:b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97152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7244612" y="345522"/>
            <a:ext cx="458409" cy="451502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680289" y="296299"/>
            <a:ext cx="1104911" cy="1088368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783F0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7512193" y="345522"/>
            <a:ext cx="436619" cy="266981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1134815" y="23737"/>
            <a:ext cx="1052391" cy="643569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>
              <a:alpha val="5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796" y="207387"/>
            <a:ext cx="5547841" cy="2121592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372034" y="2145329"/>
            <a:ext cx="4096449" cy="2998171"/>
          </a:xfrm>
        </p:spPr>
        <p:txBody>
          <a:bodyPr/>
          <a:lstStyle/>
          <a:p>
            <a:r>
              <a:rPr lang="es-CL" dirty="0" smtClean="0"/>
              <a:t>Los efectos de la marihuana incluyen : </a:t>
            </a:r>
          </a:p>
          <a:p>
            <a:pPr>
              <a:buNone/>
            </a:pPr>
            <a:r>
              <a:rPr lang="es-CL" dirty="0" smtClean="0"/>
              <a:t>perdida de la memoria, agresividad, trastornos del animo, trastornos del sueño y alimentación, daño orgánico</a:t>
            </a:r>
            <a:endParaRPr lang="es-C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2"/>
          </p:nvPr>
        </p:nvSpPr>
        <p:spPr>
          <a:xfrm>
            <a:off x="4892562" y="2145329"/>
            <a:ext cx="4251438" cy="3219637"/>
          </a:xfrm>
        </p:spPr>
        <p:txBody>
          <a:bodyPr/>
          <a:lstStyle/>
          <a:p>
            <a:r>
              <a:rPr lang="es-CL" dirty="0" smtClean="0"/>
              <a:t>Cocaína</a:t>
            </a:r>
          </a:p>
          <a:p>
            <a:pPr>
              <a:buNone/>
            </a:pPr>
            <a:r>
              <a:rPr lang="es-CL" dirty="0" smtClean="0"/>
              <a:t>Inhalación: perdida del sentido del olfato, hemorragias, perforación del tabique.</a:t>
            </a:r>
          </a:p>
          <a:p>
            <a:pPr>
              <a:buNone/>
            </a:pPr>
            <a:r>
              <a:rPr lang="es-CL" dirty="0" smtClean="0"/>
              <a:t>Ingerida: gangrena en los intestinos.</a:t>
            </a:r>
          </a:p>
          <a:p>
            <a:pPr>
              <a:buNone/>
            </a:pPr>
            <a:r>
              <a:rPr lang="es-CL" dirty="0" smtClean="0"/>
              <a:t>Inyectada: infecciones, VIH, Hepatitis, </a:t>
            </a:r>
          </a:p>
          <a:p>
            <a:pPr>
              <a:buNone/>
            </a:pPr>
            <a:endParaRPr lang="es-CL" dirty="0"/>
          </a:p>
        </p:txBody>
      </p:sp>
      <p:sp>
        <p:nvSpPr>
          <p:cNvPr id="95" name="Shape 267"/>
          <p:cNvSpPr/>
          <p:nvPr/>
        </p:nvSpPr>
        <p:spPr>
          <a:xfrm>
            <a:off x="3920403" y="4473529"/>
            <a:ext cx="375447" cy="368016"/>
          </a:xfrm>
          <a:custGeom>
            <a:avLst/>
            <a:gdLst/>
            <a:ahLst/>
            <a:cxnLst/>
            <a:rect l="0" t="0" r="0" b="0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4708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73" y="1791310"/>
            <a:ext cx="8022420" cy="2812212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just">
              <a:buNone/>
            </a:pPr>
            <a:r>
              <a:rPr lang="es-CL" sz="2800" i="1" dirty="0" smtClean="0"/>
              <a:t>La </a:t>
            </a:r>
            <a:r>
              <a:rPr lang="es-CL" sz="2800" i="1" dirty="0" smtClean="0"/>
              <a:t>posibilidad de convertirse en adictos a la marihuana o cualquier otro tipo de drogas, son diferentes en cada tipo de personas. Para la marihuana 2 de cada 10 personas se vuelve adictos. </a:t>
            </a:r>
          </a:p>
          <a:p>
            <a:pPr algn="just">
              <a:buNone/>
            </a:pPr>
            <a:endParaRPr lang="es-CL" sz="2800" i="1" dirty="0"/>
          </a:p>
          <a:p>
            <a:pPr algn="ctr">
              <a:buNone/>
            </a:pPr>
            <a:r>
              <a:rPr lang="es-CL" sz="2800" i="1" dirty="0" smtClean="0"/>
              <a:t>¿Podrías ser tu esa persona?</a:t>
            </a:r>
            <a:endParaRPr lang="en" sz="2800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4383" y="500603"/>
            <a:ext cx="5368200" cy="962904"/>
          </a:xfrm>
        </p:spPr>
        <p:txBody>
          <a:bodyPr/>
          <a:lstStyle/>
          <a:p>
            <a:r>
              <a:rPr lang="es-CL" sz="7000" dirty="0" smtClean="0"/>
              <a:t/>
            </a:r>
            <a:br>
              <a:rPr lang="es-CL" sz="7000" dirty="0" smtClean="0"/>
            </a:br>
            <a:r>
              <a:rPr lang="es-CL" sz="7000" dirty="0"/>
              <a:t/>
            </a:r>
            <a:br>
              <a:rPr lang="es-CL" sz="7000" dirty="0"/>
            </a:br>
            <a:r>
              <a:rPr lang="es-CL" sz="7000" dirty="0" smtClean="0"/>
              <a:t/>
            </a:r>
            <a:br>
              <a:rPr lang="es-CL" sz="7000" dirty="0" smtClean="0"/>
            </a:br>
            <a:r>
              <a:rPr lang="es-CL" sz="7000" dirty="0"/>
              <a:t/>
            </a:r>
            <a:br>
              <a:rPr lang="es-CL" sz="7000" dirty="0"/>
            </a:br>
            <a:r>
              <a:rPr lang="es-CL" sz="7000" dirty="0" smtClean="0"/>
              <a:t/>
            </a:r>
            <a:br>
              <a:rPr lang="es-CL" sz="7000" dirty="0" smtClean="0"/>
            </a:br>
            <a:r>
              <a:rPr lang="es-CL" sz="4000" dirty="0" smtClean="0"/>
              <a:t>13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b="1" dirty="0" smtClean="0"/>
              <a:t>La marihuana </a:t>
            </a:r>
            <a:r>
              <a:rPr lang="es-CL" b="1" dirty="0" smtClean="0"/>
              <a:t>no es adictiva 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107583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980057" y="315675"/>
            <a:ext cx="5368200" cy="148048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sz="4000" dirty="0" smtClean="0"/>
              <a:t>14</a:t>
            </a:r>
            <a:r>
              <a:rPr lang="en" sz="3600" dirty="0" smtClean="0"/>
              <a:t/>
            </a:r>
            <a:br>
              <a:rPr lang="en" sz="3600" dirty="0" smtClean="0"/>
            </a:br>
            <a:r>
              <a:rPr lang="en" b="1" dirty="0" smtClean="0"/>
              <a:t>Existe la sobredosis accidental </a:t>
            </a:r>
            <a:r>
              <a:rPr lang="en" dirty="0" smtClean="0"/>
              <a:t/>
            </a:r>
            <a:br>
              <a:rPr lang="en" dirty="0" smtClean="0"/>
            </a:br>
            <a:endParaRPr lang="en" dirty="0"/>
          </a:p>
        </p:txBody>
      </p:sp>
      <p:sp>
        <p:nvSpPr>
          <p:cNvPr id="122" name="Shape 122"/>
          <p:cNvSpPr/>
          <p:nvPr/>
        </p:nvSpPr>
        <p:spPr>
          <a:xfrm>
            <a:off x="1263340" y="1691590"/>
            <a:ext cx="6801634" cy="2414642"/>
          </a:xfrm>
          <a:prstGeom prst="ellipse">
            <a:avLst/>
          </a:prstGeom>
          <a:solidFill>
            <a:srgbClr val="403228">
              <a:alpha val="21150"/>
            </a:srgbClr>
          </a:solidFill>
          <a:ln w="9525" cap="flat" cmpd="sng">
            <a:solidFill>
              <a:srgbClr val="926940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CL" sz="2800" i="1" dirty="0" smtClean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</a:t>
            </a:r>
            <a:r>
              <a:rPr lang="en" sz="2800" i="1" dirty="0" smtClean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ezclar pastillas con alcohol o con otras drogas , aumenta conciderablemente el riesgo de muerte por sobredosis accidental </a:t>
            </a:r>
            <a:endParaRPr lang="en" sz="2800" i="1" dirty="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" name="Shape 331"/>
          <p:cNvSpPr/>
          <p:nvPr/>
        </p:nvSpPr>
        <p:spPr>
          <a:xfrm>
            <a:off x="680289" y="296299"/>
            <a:ext cx="1104911" cy="1088368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783F0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333"/>
          <p:cNvSpPr/>
          <p:nvPr/>
        </p:nvSpPr>
        <p:spPr>
          <a:xfrm>
            <a:off x="1232744" y="576654"/>
            <a:ext cx="1052391" cy="643569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>
              <a:alpha val="5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332"/>
          <p:cNvSpPr/>
          <p:nvPr/>
        </p:nvSpPr>
        <p:spPr>
          <a:xfrm>
            <a:off x="7720341" y="953242"/>
            <a:ext cx="436619" cy="266981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332"/>
          <p:cNvSpPr/>
          <p:nvPr/>
        </p:nvSpPr>
        <p:spPr>
          <a:xfrm>
            <a:off x="7828664" y="1083097"/>
            <a:ext cx="436619" cy="273555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330"/>
          <p:cNvSpPr/>
          <p:nvPr/>
        </p:nvSpPr>
        <p:spPr>
          <a:xfrm>
            <a:off x="7915198" y="776174"/>
            <a:ext cx="458409" cy="451502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87"/>
          <p:cNvSpPr/>
          <p:nvPr/>
        </p:nvSpPr>
        <p:spPr>
          <a:xfrm>
            <a:off x="1093953" y="3968747"/>
            <a:ext cx="338774" cy="329202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87"/>
          <p:cNvSpPr/>
          <p:nvPr/>
        </p:nvSpPr>
        <p:spPr>
          <a:xfrm>
            <a:off x="7603750" y="1287545"/>
            <a:ext cx="338774" cy="329202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87"/>
          <p:cNvSpPr/>
          <p:nvPr/>
        </p:nvSpPr>
        <p:spPr>
          <a:xfrm>
            <a:off x="7733778" y="1841276"/>
            <a:ext cx="338774" cy="329202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87"/>
          <p:cNvSpPr/>
          <p:nvPr/>
        </p:nvSpPr>
        <p:spPr>
          <a:xfrm>
            <a:off x="7293909" y="1512074"/>
            <a:ext cx="338774" cy="329202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87"/>
          <p:cNvSpPr/>
          <p:nvPr/>
        </p:nvSpPr>
        <p:spPr>
          <a:xfrm>
            <a:off x="567418" y="4098960"/>
            <a:ext cx="338774" cy="329202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87"/>
          <p:cNvSpPr/>
          <p:nvPr/>
        </p:nvSpPr>
        <p:spPr>
          <a:xfrm>
            <a:off x="693421" y="3645674"/>
            <a:ext cx="338774" cy="329202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128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942696" y="408551"/>
            <a:ext cx="5368200" cy="1459306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 smtClean="0"/>
              <a:t>15. </a:t>
            </a:r>
            <a:r>
              <a:rPr lang="en" b="1" dirty="0" smtClean="0"/>
              <a:t/>
            </a:r>
            <a:br>
              <a:rPr lang="en" b="1" dirty="0" smtClean="0"/>
            </a:br>
            <a:r>
              <a:rPr lang="en" b="1" dirty="0" smtClean="0"/>
              <a:t>las drogas pueden afectar el centro de placer en tu cerebro </a:t>
            </a:r>
            <a:endParaRPr lang="en" b="1" dirty="0"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1191323" y="2046837"/>
            <a:ext cx="7431960" cy="225987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CL" sz="2800" i="1" dirty="0" smtClean="0"/>
              <a:t>El consumo repetido de drogas </a:t>
            </a:r>
            <a:r>
              <a:rPr lang="en" sz="2800" i="1" dirty="0" smtClean="0"/>
              <a:t>puede recalibar el centro de placer del cerebro, de modo que sin la droga, pierdes la esperanza y la alegria. De pronto el día a día pierde el sentido. (Síndrome desmotivacional) </a:t>
            </a:r>
            <a:endParaRPr lang="en" sz="2800" i="1" dirty="0"/>
          </a:p>
        </p:txBody>
      </p:sp>
      <p:sp>
        <p:nvSpPr>
          <p:cNvPr id="187" name="Shape 187"/>
          <p:cNvSpPr/>
          <p:nvPr/>
        </p:nvSpPr>
        <p:spPr>
          <a:xfrm>
            <a:off x="7141509" y="1359674"/>
            <a:ext cx="338774" cy="329202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838325" y="1568173"/>
            <a:ext cx="417999" cy="269625"/>
          </a:xfrm>
          <a:custGeom>
            <a:avLst/>
            <a:gdLst/>
            <a:ahLst/>
            <a:cxnLst/>
            <a:rect l="0" t="0" r="0" b="0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308"/>
          <p:cNvSpPr/>
          <p:nvPr/>
        </p:nvSpPr>
        <p:spPr>
          <a:xfrm>
            <a:off x="7884112" y="3961311"/>
            <a:ext cx="419616" cy="353609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67"/>
          <p:cNvSpPr/>
          <p:nvPr/>
        </p:nvSpPr>
        <p:spPr>
          <a:xfrm>
            <a:off x="726479" y="4130912"/>
            <a:ext cx="375447" cy="368016"/>
          </a:xfrm>
          <a:custGeom>
            <a:avLst/>
            <a:gdLst/>
            <a:ahLst/>
            <a:cxnLst/>
            <a:rect l="0" t="0" r="0" b="0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493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5854905" y="356561"/>
            <a:ext cx="2759400" cy="1117800"/>
          </a:xfrm>
          <a:prstGeom prst="ellipse">
            <a:avLst/>
          </a:prstGeom>
          <a:noFill/>
          <a:ln w="9525" cap="flat" cmpd="sng">
            <a:solidFill>
              <a:srgbClr val="926940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ctrTitle" idx="4294967295"/>
          </p:nvPr>
        </p:nvSpPr>
        <p:spPr>
          <a:xfrm>
            <a:off x="1251862" y="975159"/>
            <a:ext cx="6428169" cy="1087074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dirty="0" smtClean="0"/>
              <a:t>16</a:t>
            </a:r>
            <a:r>
              <a:rPr lang="en" sz="4400" b="1" dirty="0" smtClean="0"/>
              <a:t/>
            </a:r>
            <a:br>
              <a:rPr lang="en" sz="4400" b="1" dirty="0" smtClean="0"/>
            </a:br>
            <a:r>
              <a:rPr lang="en" sz="2800" b="1" dirty="0" smtClean="0"/>
              <a:t>la rehabilitación solo sirve en las personas que no han consumido tanto </a:t>
            </a:r>
            <a:endParaRPr lang="en" sz="2800" b="1" dirty="0"/>
          </a:p>
        </p:txBody>
      </p:sp>
      <p:sp>
        <p:nvSpPr>
          <p:cNvPr id="82" name="Shape 82"/>
          <p:cNvSpPr txBox="1">
            <a:spLocks noGrp="1"/>
          </p:cNvSpPr>
          <p:nvPr>
            <p:ph type="subTitle" idx="4294967295"/>
          </p:nvPr>
        </p:nvSpPr>
        <p:spPr>
          <a:xfrm>
            <a:off x="500333" y="1961355"/>
            <a:ext cx="8113972" cy="300746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CL" sz="2800" i="1" dirty="0" smtClean="0"/>
              <a:t>L</a:t>
            </a:r>
            <a:r>
              <a:rPr lang="en" sz="2800" i="1" dirty="0" smtClean="0"/>
              <a:t>a rehabilitacion si funciona, pero se necesita tiempo y fortaleza para enfrentar y superar los efectos físicos , psicológicos, sociales y familiares que conlleva una adicción.</a:t>
            </a:r>
          </a:p>
          <a:p>
            <a:pPr lvl="0" rtl="0">
              <a:spcBef>
                <a:spcPts val="0"/>
              </a:spcBef>
              <a:buNone/>
            </a:pPr>
            <a:r>
              <a:rPr lang="es-CL" sz="2800" i="1" dirty="0" smtClean="0"/>
              <a:t>Tampoco es fácil adoptar un sistema de vida saludable con conciencia de autocuidado. </a:t>
            </a:r>
            <a:endParaRPr lang="en" sz="2800" i="1" dirty="0"/>
          </a:p>
          <a:p>
            <a:pPr lvl="0" rtl="0">
              <a:spcBef>
                <a:spcPts val="0"/>
              </a:spcBef>
              <a:buNone/>
            </a:pPr>
            <a:endParaRPr lang="en" sz="2800" i="1" dirty="0"/>
          </a:p>
        </p:txBody>
      </p:sp>
      <p:sp>
        <p:nvSpPr>
          <p:cNvPr id="83" name="Shape 83"/>
          <p:cNvSpPr/>
          <p:nvPr/>
        </p:nvSpPr>
        <p:spPr>
          <a:xfrm>
            <a:off x="8127001" y="1901283"/>
            <a:ext cx="307307" cy="298624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782999" y="874280"/>
            <a:ext cx="567551" cy="556361"/>
          </a:xfrm>
          <a:custGeom>
            <a:avLst/>
            <a:gdLst/>
            <a:ahLst/>
            <a:cxnLst/>
            <a:rect l="0" t="0" r="0" b="0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6284350" y="86908"/>
            <a:ext cx="738425" cy="727300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7947114" y="53489"/>
            <a:ext cx="886368" cy="893062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3154102" y="540474"/>
            <a:ext cx="307307" cy="298624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8306998" y="1422920"/>
            <a:ext cx="307307" cy="298624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913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6284350" y="197823"/>
            <a:ext cx="2759400" cy="1117800"/>
          </a:xfrm>
          <a:prstGeom prst="ellipse">
            <a:avLst/>
          </a:prstGeom>
          <a:noFill/>
          <a:ln w="9525" cap="flat" cmpd="sng">
            <a:solidFill>
              <a:srgbClr val="926940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ctrTitle" idx="4294967295"/>
          </p:nvPr>
        </p:nvSpPr>
        <p:spPr>
          <a:xfrm>
            <a:off x="1524318" y="958718"/>
            <a:ext cx="6442800" cy="2234102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7000" dirty="0" smtClean="0"/>
              <a:t/>
            </a:r>
            <a:br>
              <a:rPr lang="en" sz="7000" dirty="0" smtClean="0"/>
            </a:br>
            <a:r>
              <a:rPr lang="en" sz="7000" dirty="0"/>
              <a:t/>
            </a:r>
            <a:br>
              <a:rPr lang="en" sz="7000" dirty="0"/>
            </a:br>
            <a:r>
              <a:rPr lang="en" sz="7000" dirty="0" smtClean="0"/>
              <a:t/>
            </a:r>
            <a:br>
              <a:rPr lang="en" sz="7000" dirty="0" smtClean="0"/>
            </a:b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4800" dirty="0" smtClean="0"/>
              <a:t>17</a:t>
            </a:r>
            <a:r>
              <a:rPr lang="en" sz="4800" dirty="0" smtClean="0"/>
              <a:t>. </a:t>
            </a:r>
            <a:r>
              <a:rPr lang="en" sz="3600" dirty="0" smtClean="0"/>
              <a:t> </a:t>
            </a: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b="1" dirty="0" smtClean="0"/>
              <a:t>las alucinaciones o el delirio solo ocurren con drogas potentes como la cocaína </a:t>
            </a:r>
            <a:r>
              <a:rPr lang="en" sz="7000" dirty="0" smtClean="0"/>
              <a:t/>
            </a:r>
            <a:br>
              <a:rPr lang="en" sz="7000" dirty="0" smtClean="0"/>
            </a:br>
            <a:endParaRPr lang="en" sz="7000" dirty="0"/>
          </a:p>
        </p:txBody>
      </p:sp>
      <p:sp>
        <p:nvSpPr>
          <p:cNvPr id="82" name="Shape 82"/>
          <p:cNvSpPr txBox="1">
            <a:spLocks noGrp="1"/>
          </p:cNvSpPr>
          <p:nvPr>
            <p:ph type="subTitle" idx="4294967295"/>
          </p:nvPr>
        </p:nvSpPr>
        <p:spPr>
          <a:xfrm>
            <a:off x="382242" y="1572232"/>
            <a:ext cx="8113972" cy="150414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2800" i="1" dirty="0"/>
          </a:p>
          <a:p>
            <a:pPr lvl="0" algn="just" rtl="0">
              <a:spcBef>
                <a:spcPts val="0"/>
              </a:spcBef>
              <a:buNone/>
            </a:pPr>
            <a:r>
              <a:rPr lang="en" sz="2800" i="1" dirty="0" smtClean="0"/>
              <a:t>La adiccion produce cambios químicos en nuestro cerebro, los cuales son irrevocables. En una adicción de larga data, los efectos a nivel de Sístema Nervioso Central  pueden provocar estados psicóticos por noxa, lo que incluye , delirios, alucinaciones, labilidad emocional, entre otros. (estado alterado de consciencia) </a:t>
            </a:r>
            <a:endParaRPr lang="en" sz="2800" i="1" dirty="0" smtClean="0"/>
          </a:p>
          <a:p>
            <a:pPr lvl="0" rtl="0">
              <a:spcBef>
                <a:spcPts val="0"/>
              </a:spcBef>
              <a:buNone/>
            </a:pPr>
            <a:endParaRPr lang="en" sz="1400" i="1" dirty="0"/>
          </a:p>
        </p:txBody>
      </p:sp>
      <p:sp>
        <p:nvSpPr>
          <p:cNvPr id="83" name="Shape 83"/>
          <p:cNvSpPr/>
          <p:nvPr/>
        </p:nvSpPr>
        <p:spPr>
          <a:xfrm>
            <a:off x="8127001" y="1901283"/>
            <a:ext cx="307307" cy="298624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782999" y="874280"/>
            <a:ext cx="567551" cy="556361"/>
          </a:xfrm>
          <a:custGeom>
            <a:avLst/>
            <a:gdLst/>
            <a:ahLst/>
            <a:cxnLst/>
            <a:rect l="0" t="0" r="0" b="0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6925625" y="4216568"/>
            <a:ext cx="738425" cy="727300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8053030" y="247793"/>
            <a:ext cx="886368" cy="893062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2653770" y="335561"/>
            <a:ext cx="307307" cy="298624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8306998" y="1422920"/>
            <a:ext cx="307307" cy="298624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892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511876" y="1362974"/>
            <a:ext cx="5973778" cy="89714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b="0" dirty="0" smtClean="0"/>
              <a:t>18.</a:t>
            </a:r>
            <a:endParaRPr lang="en" sz="4000" b="0" dirty="0"/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Exiten </a:t>
            </a:r>
            <a:r>
              <a:rPr lang="en" dirty="0" smtClean="0"/>
              <a:t>drogas artificiales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 </a:t>
            </a:r>
            <a:endParaRPr lang="en" dirty="0"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787921" y="1811547"/>
            <a:ext cx="6027661" cy="238089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 dirty="0" smtClean="0"/>
              <a:t>Las drogas de  laboratotio (LSD, Ruffins,Zombi, etc), tienen un alto poder adictivo, son neurotóxicas. Se elaboran en laboratorios clandestinos, no se sabe con exactitud sus componentes. </a:t>
            </a:r>
            <a:endParaRPr lang="en" sz="2400" dirty="0" smtClean="0"/>
          </a:p>
        </p:txBody>
      </p:sp>
    </p:spTree>
    <p:extLst>
      <p:ext uri="{BB962C8B-B14F-4D97-AF65-F5344CB8AC3E}">
        <p14:creationId xmlns:p14="http://schemas.microsoft.com/office/powerpoint/2010/main" val="437629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2052460" y="806234"/>
            <a:ext cx="5368200" cy="148048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sz="4000" dirty="0" smtClean="0"/>
              <a:t>19</a:t>
            </a:r>
            <a:r>
              <a:rPr lang="en" sz="3600" dirty="0" smtClean="0"/>
              <a:t/>
            </a:r>
            <a:br>
              <a:rPr lang="en" sz="3600" dirty="0" smtClean="0"/>
            </a:br>
            <a:r>
              <a:rPr lang="en" b="1" dirty="0" smtClean="0"/>
              <a:t>Los medicamentos también pueden causar adicción </a:t>
            </a:r>
            <a:r>
              <a:rPr lang="en" dirty="0" smtClean="0"/>
              <a:t/>
            </a:r>
            <a:br>
              <a:rPr lang="en" dirty="0" smtClean="0"/>
            </a:br>
            <a:endParaRPr lang="en" dirty="0"/>
          </a:p>
        </p:txBody>
      </p:sp>
      <p:sp>
        <p:nvSpPr>
          <p:cNvPr id="6" name="Shape 331"/>
          <p:cNvSpPr/>
          <p:nvPr/>
        </p:nvSpPr>
        <p:spPr>
          <a:xfrm>
            <a:off x="680289" y="296299"/>
            <a:ext cx="1104911" cy="1088368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783F0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333"/>
          <p:cNvSpPr/>
          <p:nvPr/>
        </p:nvSpPr>
        <p:spPr>
          <a:xfrm>
            <a:off x="1232744" y="576654"/>
            <a:ext cx="1052391" cy="643569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>
              <a:alpha val="5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332"/>
          <p:cNvSpPr/>
          <p:nvPr/>
        </p:nvSpPr>
        <p:spPr>
          <a:xfrm>
            <a:off x="7720341" y="953242"/>
            <a:ext cx="436619" cy="266981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332"/>
          <p:cNvSpPr/>
          <p:nvPr/>
        </p:nvSpPr>
        <p:spPr>
          <a:xfrm>
            <a:off x="7828664" y="1083097"/>
            <a:ext cx="436619" cy="273555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330"/>
          <p:cNvSpPr/>
          <p:nvPr/>
        </p:nvSpPr>
        <p:spPr>
          <a:xfrm>
            <a:off x="7915198" y="776174"/>
            <a:ext cx="458409" cy="451502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82"/>
          <p:cNvSpPr txBox="1">
            <a:spLocks/>
          </p:cNvSpPr>
          <p:nvPr/>
        </p:nvSpPr>
        <p:spPr>
          <a:xfrm>
            <a:off x="503012" y="1841574"/>
            <a:ext cx="8113972" cy="15041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6940"/>
              </a:buClr>
              <a:buSzPct val="100000"/>
              <a:buFont typeface="Libre Baskerville"/>
              <a:buChar char="✣"/>
              <a:defRPr sz="24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26940"/>
              </a:buClr>
              <a:buSzPct val="100000"/>
              <a:buFont typeface="Libre Baskerville"/>
              <a:buChar char="⨳"/>
              <a:defRPr sz="20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26940"/>
              </a:buClr>
              <a:buSzPct val="100000"/>
              <a:buFont typeface="Libre Baskerville"/>
              <a:buChar char="■"/>
              <a:defRPr sz="20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26940"/>
              </a:buClr>
              <a:buSzPct val="100000"/>
              <a:buFont typeface="Libre Baskerville"/>
              <a:buChar char="●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26940"/>
              </a:buClr>
              <a:buSzPct val="100000"/>
              <a:buFont typeface="Libre Baskerville"/>
              <a:buChar char="○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26940"/>
              </a:buClr>
              <a:buSzPct val="100000"/>
              <a:buFont typeface="Libre Baskerville"/>
              <a:buChar char="■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3228"/>
              </a:buClr>
              <a:buSzPct val="100000"/>
              <a:buFont typeface="Libre Baskerville"/>
              <a:buChar char="●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3228"/>
              </a:buClr>
              <a:buSzPct val="100000"/>
              <a:buFont typeface="Libre Baskerville"/>
              <a:buChar char="○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3228"/>
              </a:buClr>
              <a:buSzPct val="100000"/>
              <a:buFont typeface="Libre Baskerville"/>
              <a:buChar char="■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algn="ctr">
              <a:spcBef>
                <a:spcPts val="0"/>
              </a:spcBef>
              <a:buFont typeface="Libre Baskerville"/>
              <a:buNone/>
            </a:pPr>
            <a:endParaRPr lang="en" sz="2800" i="1" dirty="0" smtClean="0"/>
          </a:p>
          <a:p>
            <a:pPr algn="ctr">
              <a:spcBef>
                <a:spcPts val="0"/>
              </a:spcBef>
              <a:buFont typeface="Libre Baskerville"/>
              <a:buNone/>
            </a:pPr>
            <a:r>
              <a:rPr lang="es-CL" sz="2800" i="1" dirty="0" smtClean="0"/>
              <a:t>E</a:t>
            </a:r>
            <a:r>
              <a:rPr lang="en" sz="2800" i="1" dirty="0" smtClean="0"/>
              <a:t>l abuso de ingesta de medicamentos recetados o automedicados, provoca dependencia orgánica. </a:t>
            </a:r>
          </a:p>
        </p:txBody>
      </p:sp>
    </p:spTree>
    <p:extLst>
      <p:ext uri="{BB962C8B-B14F-4D97-AF65-F5344CB8AC3E}">
        <p14:creationId xmlns:p14="http://schemas.microsoft.com/office/powerpoint/2010/main" val="3933069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942696" y="408551"/>
            <a:ext cx="5368200" cy="1459306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 smtClean="0"/>
              <a:t>20</a:t>
            </a:r>
            <a:r>
              <a:rPr lang="en" b="1" dirty="0" smtClean="0"/>
              <a:t/>
            </a:r>
            <a:br>
              <a:rPr lang="en" b="1" dirty="0" smtClean="0"/>
            </a:br>
            <a:r>
              <a:rPr lang="en" b="1" dirty="0" smtClean="0"/>
              <a:t>Se puede detectar a un consumidor de drogas solo con mirarlo</a:t>
            </a:r>
            <a:endParaRPr lang="en" b="1" dirty="0"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1249260" y="2046837"/>
            <a:ext cx="7431960" cy="168359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i="1" dirty="0" smtClean="0"/>
              <a:t>Todas las drogas producen efectos a nivel cognitivo, físico, comportamental, etc.</a:t>
            </a:r>
          </a:p>
          <a:p>
            <a:pPr lvl="0" rtl="0">
              <a:spcBef>
                <a:spcPts val="0"/>
              </a:spcBef>
              <a:buNone/>
            </a:pPr>
            <a:r>
              <a:rPr lang="es-CL" sz="2800" i="1" dirty="0" smtClean="0"/>
              <a:t>L</a:t>
            </a:r>
            <a:r>
              <a:rPr lang="en" sz="2800" i="1" dirty="0" smtClean="0"/>
              <a:t>a intensidad del efecto que se “ve”, solo pase desapercibido para el que consume</a:t>
            </a:r>
            <a:endParaRPr lang="en" sz="2800" i="1" dirty="0"/>
          </a:p>
        </p:txBody>
      </p:sp>
      <p:sp>
        <p:nvSpPr>
          <p:cNvPr id="187" name="Shape 187"/>
          <p:cNvSpPr/>
          <p:nvPr/>
        </p:nvSpPr>
        <p:spPr>
          <a:xfrm>
            <a:off x="7141509" y="1359674"/>
            <a:ext cx="338774" cy="329202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838325" y="1568173"/>
            <a:ext cx="417999" cy="269625"/>
          </a:xfrm>
          <a:custGeom>
            <a:avLst/>
            <a:gdLst/>
            <a:ahLst/>
            <a:cxnLst/>
            <a:rect l="0" t="0" r="0" b="0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308"/>
          <p:cNvSpPr/>
          <p:nvPr/>
        </p:nvSpPr>
        <p:spPr>
          <a:xfrm>
            <a:off x="7849607" y="3730428"/>
            <a:ext cx="419616" cy="353609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67"/>
          <p:cNvSpPr/>
          <p:nvPr/>
        </p:nvSpPr>
        <p:spPr>
          <a:xfrm>
            <a:off x="726479" y="4130912"/>
            <a:ext cx="375447" cy="368016"/>
          </a:xfrm>
          <a:custGeom>
            <a:avLst/>
            <a:gdLst/>
            <a:ahLst/>
            <a:cxnLst/>
            <a:rect l="0" t="0" r="0" b="0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578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980057" y="315675"/>
            <a:ext cx="5368200" cy="148048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sz="4000" dirty="0" smtClean="0"/>
              <a:t>21</a:t>
            </a:r>
            <a:r>
              <a:rPr lang="en" sz="3600" dirty="0" smtClean="0"/>
              <a:t/>
            </a:r>
            <a:br>
              <a:rPr lang="en" sz="3600" dirty="0" smtClean="0"/>
            </a:br>
            <a:r>
              <a:rPr lang="en" b="1" dirty="0" smtClean="0"/>
              <a:t>te puedes contagiar de VIH al consumir drogas</a:t>
            </a:r>
            <a:r>
              <a:rPr lang="en" b="1" dirty="0" smtClean="0"/>
              <a:t> </a:t>
            </a:r>
            <a:r>
              <a:rPr lang="en" dirty="0" smtClean="0"/>
              <a:t/>
            </a:r>
            <a:br>
              <a:rPr lang="en" dirty="0" smtClean="0"/>
            </a:br>
            <a:endParaRPr lang="en" dirty="0"/>
          </a:p>
        </p:txBody>
      </p:sp>
      <p:sp>
        <p:nvSpPr>
          <p:cNvPr id="122" name="Shape 122"/>
          <p:cNvSpPr/>
          <p:nvPr/>
        </p:nvSpPr>
        <p:spPr>
          <a:xfrm>
            <a:off x="1263340" y="1691590"/>
            <a:ext cx="6801634" cy="2414642"/>
          </a:xfrm>
          <a:prstGeom prst="ellipse">
            <a:avLst/>
          </a:prstGeom>
          <a:solidFill>
            <a:srgbClr val="403228">
              <a:alpha val="21150"/>
            </a:srgbClr>
          </a:solidFill>
          <a:ln w="9525" cap="flat" cmpd="sng">
            <a:solidFill>
              <a:srgbClr val="926940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i="1" dirty="0" smtClean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Es efectivo, si te puedes contagiar, sobretodo con drogas que se inyectan o aspiran</a:t>
            </a:r>
            <a:endParaRPr lang="en" sz="2800" i="1" dirty="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" name="Shape 331"/>
          <p:cNvSpPr/>
          <p:nvPr/>
        </p:nvSpPr>
        <p:spPr>
          <a:xfrm>
            <a:off x="680289" y="296299"/>
            <a:ext cx="1104911" cy="1088368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783F0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333"/>
          <p:cNvSpPr/>
          <p:nvPr/>
        </p:nvSpPr>
        <p:spPr>
          <a:xfrm>
            <a:off x="1232744" y="576654"/>
            <a:ext cx="1052391" cy="643569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>
              <a:alpha val="5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332"/>
          <p:cNvSpPr/>
          <p:nvPr/>
        </p:nvSpPr>
        <p:spPr>
          <a:xfrm>
            <a:off x="7720341" y="953242"/>
            <a:ext cx="436619" cy="266981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332"/>
          <p:cNvSpPr/>
          <p:nvPr/>
        </p:nvSpPr>
        <p:spPr>
          <a:xfrm>
            <a:off x="7828664" y="1083097"/>
            <a:ext cx="436619" cy="273555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330"/>
          <p:cNvSpPr/>
          <p:nvPr/>
        </p:nvSpPr>
        <p:spPr>
          <a:xfrm>
            <a:off x="7915198" y="776174"/>
            <a:ext cx="458409" cy="451502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87"/>
          <p:cNvSpPr/>
          <p:nvPr/>
        </p:nvSpPr>
        <p:spPr>
          <a:xfrm>
            <a:off x="1093953" y="3968747"/>
            <a:ext cx="338774" cy="329202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87"/>
          <p:cNvSpPr/>
          <p:nvPr/>
        </p:nvSpPr>
        <p:spPr>
          <a:xfrm>
            <a:off x="7603750" y="1287545"/>
            <a:ext cx="338774" cy="329202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87"/>
          <p:cNvSpPr/>
          <p:nvPr/>
        </p:nvSpPr>
        <p:spPr>
          <a:xfrm>
            <a:off x="7733778" y="1841276"/>
            <a:ext cx="338774" cy="329202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87"/>
          <p:cNvSpPr/>
          <p:nvPr/>
        </p:nvSpPr>
        <p:spPr>
          <a:xfrm>
            <a:off x="7293909" y="1512074"/>
            <a:ext cx="338774" cy="329202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87"/>
          <p:cNvSpPr/>
          <p:nvPr/>
        </p:nvSpPr>
        <p:spPr>
          <a:xfrm>
            <a:off x="567418" y="4098960"/>
            <a:ext cx="338774" cy="329202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87"/>
          <p:cNvSpPr/>
          <p:nvPr/>
        </p:nvSpPr>
        <p:spPr>
          <a:xfrm>
            <a:off x="693421" y="3645674"/>
            <a:ext cx="338774" cy="329202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44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3"/>
          <p:cNvSpPr txBox="1">
            <a:spLocks noGrp="1"/>
          </p:cNvSpPr>
          <p:nvPr>
            <p:ph type="ctrTitle"/>
          </p:nvPr>
        </p:nvSpPr>
        <p:spPr>
          <a:xfrm>
            <a:off x="655607" y="1836574"/>
            <a:ext cx="8281358" cy="115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ct val="100000"/>
              <a:buFont typeface="Cinzel"/>
              <a:buNone/>
              <a:defRPr sz="3600" b="0" i="0" u="none" strike="noStrike" cap="none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buClr>
                <a:srgbClr val="403228"/>
              </a:buClr>
              <a:buSzPct val="100000"/>
              <a:buFont typeface="Cinzel"/>
              <a:buNone/>
              <a:defRPr sz="3600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buClr>
                <a:srgbClr val="403228"/>
              </a:buClr>
              <a:buSzPct val="100000"/>
              <a:buFont typeface="Cinzel"/>
              <a:buNone/>
              <a:defRPr sz="3600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buClr>
                <a:srgbClr val="403228"/>
              </a:buClr>
              <a:buSzPct val="100000"/>
              <a:buFont typeface="Cinzel"/>
              <a:buNone/>
              <a:defRPr sz="3600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buClr>
                <a:srgbClr val="403228"/>
              </a:buClr>
              <a:buSzPct val="100000"/>
              <a:buFont typeface="Cinzel"/>
              <a:buNone/>
              <a:defRPr sz="3600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buClr>
                <a:srgbClr val="403228"/>
              </a:buClr>
              <a:buSzPct val="100000"/>
              <a:buFont typeface="Cinzel"/>
              <a:buNone/>
              <a:defRPr sz="3600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buClr>
                <a:srgbClr val="403228"/>
              </a:buClr>
              <a:buSzPct val="100000"/>
              <a:buFont typeface="Cinzel"/>
              <a:buNone/>
              <a:defRPr sz="3600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buClr>
                <a:srgbClr val="403228"/>
              </a:buClr>
              <a:buSzPct val="100000"/>
              <a:buFont typeface="Cinzel"/>
              <a:buNone/>
              <a:defRPr sz="3600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buClr>
                <a:srgbClr val="403228"/>
              </a:buClr>
              <a:buSzPct val="100000"/>
              <a:buFont typeface="Cinzel"/>
              <a:buNone/>
              <a:defRPr sz="3600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pPr algn="l"/>
            <a:r>
              <a:rPr lang="en" sz="2800" b="1" dirty="0" smtClean="0"/>
              <a:t>Objetivos específicos:</a:t>
            </a:r>
            <a:r>
              <a:rPr lang="en" sz="2000" b="1" dirty="0" smtClean="0"/>
              <a:t/>
            </a:r>
            <a:br>
              <a:rPr lang="en" sz="2000" b="1" dirty="0" smtClean="0"/>
            </a:br>
            <a:endParaRPr lang="en" sz="2000" b="1" dirty="0" smtClean="0"/>
          </a:p>
          <a:p>
            <a:pPr lvl="0" algn="l"/>
            <a:r>
              <a:rPr lang="es-CL" sz="2000" b="1" i="1" dirty="0" smtClean="0"/>
              <a:t>		Visualizar </a:t>
            </a:r>
            <a:r>
              <a:rPr lang="es-CL" sz="2000" b="1" i="1" dirty="0"/>
              <a:t>algunos mitos y realidades </a:t>
            </a:r>
            <a:r>
              <a:rPr lang="es-CL" sz="2000" b="1" i="1" dirty="0" smtClean="0"/>
              <a:t>			relativos </a:t>
            </a:r>
            <a:r>
              <a:rPr lang="es-CL" sz="2000" b="1" i="1" dirty="0"/>
              <a:t>al consumo de drogas</a:t>
            </a:r>
            <a:br>
              <a:rPr lang="es-CL" sz="2000" b="1" i="1" dirty="0"/>
            </a:br>
            <a:r>
              <a:rPr lang="es-CL" sz="2000" b="1" i="1" dirty="0" smtClean="0"/>
              <a:t/>
            </a:r>
            <a:br>
              <a:rPr lang="es-CL" sz="2000" b="1" i="1" dirty="0" smtClean="0"/>
            </a:br>
            <a:r>
              <a:rPr lang="es-CL" sz="2000" b="1" i="1" dirty="0" smtClean="0"/>
              <a:t>		Visibilizar </a:t>
            </a:r>
            <a:r>
              <a:rPr lang="es-CL" sz="2000" b="1" i="1" dirty="0"/>
              <a:t>las percepciones asociadas al </a:t>
            </a:r>
            <a:r>
              <a:rPr lang="es-CL" sz="2000" b="1" i="1" dirty="0" smtClean="0"/>
              <a:t>		consumo</a:t>
            </a:r>
            <a:r>
              <a:rPr lang="es-CL" sz="2000" b="1" i="1" dirty="0"/>
              <a:t>, sea esporádico o habitual</a:t>
            </a:r>
            <a:br>
              <a:rPr lang="es-CL" sz="2000" b="1" i="1" dirty="0"/>
            </a:br>
            <a:r>
              <a:rPr lang="es-CL" sz="2000" b="1" i="1" dirty="0"/>
              <a:t> </a:t>
            </a:r>
            <a:br>
              <a:rPr lang="es-CL" sz="2000" b="1" i="1" dirty="0"/>
            </a:br>
            <a:r>
              <a:rPr lang="es-CL" sz="2000" b="1" i="1" dirty="0" smtClean="0"/>
              <a:t>		Detectar </a:t>
            </a:r>
            <a:r>
              <a:rPr lang="es-CL" sz="2000" b="1" i="1" dirty="0"/>
              <a:t>conductas de riesgo asociadas al </a:t>
            </a:r>
            <a:r>
              <a:rPr lang="es-CL" sz="2000" b="1" i="1" dirty="0" smtClean="0"/>
              <a:t>		consumo </a:t>
            </a:r>
            <a:r>
              <a:rPr lang="es-CL" sz="2000" b="1" i="1" dirty="0"/>
              <a:t>de drogas</a:t>
            </a:r>
            <a:br>
              <a:rPr lang="es-CL" sz="2000" b="1" i="1" dirty="0"/>
            </a:br>
            <a:r>
              <a:rPr lang="es-CL" sz="2000" b="1" i="1" dirty="0"/>
              <a:t> </a:t>
            </a:r>
            <a:br>
              <a:rPr lang="es-CL" sz="2000" b="1" i="1" dirty="0"/>
            </a:br>
            <a:r>
              <a:rPr lang="es-CL" sz="2000" b="1" i="1" dirty="0" smtClean="0"/>
              <a:t>		Reflexionar </a:t>
            </a:r>
            <a:r>
              <a:rPr lang="es-CL" sz="2000" b="1" i="1" dirty="0"/>
              <a:t>acerca de la responsabilidad </a:t>
            </a:r>
            <a:r>
              <a:rPr lang="es-CL" sz="2000" b="1" i="1" dirty="0" smtClean="0"/>
              <a:t>		personal </a:t>
            </a:r>
            <a:r>
              <a:rPr lang="es-CL" sz="2000" b="1" i="1" dirty="0"/>
              <a:t>en acciones de autocuidado, con </a:t>
            </a:r>
            <a:r>
              <a:rPr lang="es-CL" sz="2000" b="1" i="1" dirty="0" smtClean="0"/>
              <a:t>		respecto </a:t>
            </a:r>
            <a:r>
              <a:rPr lang="es-CL" sz="2000" b="1" i="1" dirty="0"/>
              <a:t>a este </a:t>
            </a:r>
            <a:r>
              <a:rPr lang="es-CL" sz="2000" b="1" dirty="0"/>
              <a:t>fenómeno.  </a:t>
            </a:r>
            <a:r>
              <a:rPr lang="es-CL" sz="2000" dirty="0"/>
              <a:t/>
            </a:r>
            <a:br>
              <a:rPr lang="es-CL" sz="2000" dirty="0"/>
            </a:b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723277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 idx="4294967295"/>
          </p:nvPr>
        </p:nvSpPr>
        <p:spPr>
          <a:xfrm>
            <a:off x="930900" y="2129675"/>
            <a:ext cx="7282200" cy="648031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 smtClean="0"/>
              <a:t>Conversemos en grupo</a:t>
            </a:r>
            <a:endParaRPr lang="en" b="1" dirty="0"/>
          </a:p>
        </p:txBody>
      </p:sp>
      <p:sp>
        <p:nvSpPr>
          <p:cNvPr id="57" name="Shape 57"/>
          <p:cNvSpPr txBox="1">
            <a:spLocks noGrp="1"/>
          </p:cNvSpPr>
          <p:nvPr>
            <p:ph type="subTitle" idx="4294967295"/>
          </p:nvPr>
        </p:nvSpPr>
        <p:spPr>
          <a:xfrm>
            <a:off x="930900" y="2553419"/>
            <a:ext cx="7282200" cy="229926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i="1" dirty="0" smtClean="0"/>
              <a:t>Lean atentamente cada pregunta elegida, conversen y discutan en grupo cual es la respuesta que ustedes creen que es la correcta y anotenla .  </a:t>
            </a:r>
            <a:endParaRPr lang="en" sz="3000" i="1" dirty="0"/>
          </a:p>
        </p:txBody>
      </p:sp>
      <p:pic>
        <p:nvPicPr>
          <p:cNvPr id="58" name="Shape 58" descr="photo-1434030216411-0b793f4b4173.jpg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372430" y="203416"/>
            <a:ext cx="2157600" cy="2157600"/>
          </a:xfrm>
          <a:prstGeom prst="diamond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2105050" y="720000"/>
            <a:ext cx="4933800" cy="3703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Plenario :</a:t>
            </a:r>
          </a:p>
          <a:p>
            <a:pPr lvl="0">
              <a:spcBef>
                <a:spcPts val="0"/>
              </a:spcBef>
              <a:buNone/>
            </a:pP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Exposicion por grupo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R</a:t>
            </a:r>
            <a:r>
              <a:rPr lang="en" dirty="0" smtClean="0"/>
              <a:t>espuestas a cada pregunta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632646" y="1242204"/>
            <a:ext cx="5973778" cy="1345671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b="0" dirty="0"/>
              <a:t>1.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Exiten dos tipos de consumidores </a:t>
            </a:r>
            <a:endParaRPr lang="en" dirty="0"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578763" y="2122071"/>
            <a:ext cx="6027661" cy="139750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 smtClean="0"/>
          </a:p>
          <a:p>
            <a:pPr lvl="0" rtl="0">
              <a:spcBef>
                <a:spcPts val="0"/>
              </a:spcBef>
              <a:buNone/>
            </a:pPr>
            <a:endParaRPr lang="en" sz="2400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 smtClean="0"/>
              <a:t>Exiten 5 clasificaciones</a:t>
            </a:r>
          </a:p>
          <a:p>
            <a:pPr lvl="0" rtl="0">
              <a:spcBef>
                <a:spcPts val="0"/>
              </a:spcBef>
              <a:buNone/>
            </a:pPr>
            <a:endParaRPr lang="en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634770" y="1328468"/>
            <a:ext cx="6027661" cy="260517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/>
            <a:r>
              <a:rPr lang="en" b="1" i="0" dirty="0"/>
              <a:t>Cosumidor Experimental:  </a:t>
            </a:r>
          </a:p>
          <a:p>
            <a:pPr lvl="0" algn="l"/>
            <a:r>
              <a:rPr lang="en" b="1" i="0" dirty="0"/>
              <a:t>Consumo por curiosidad, de tipo esporadico, individuos que no vuelven a consumir nuevamente </a:t>
            </a:r>
          </a:p>
          <a:p>
            <a:pPr lvl="0" algn="l" rtl="0">
              <a:spcBef>
                <a:spcPts val="0"/>
              </a:spcBef>
              <a:buNone/>
            </a:pPr>
            <a:endParaRPr lang="en" b="1" i="0" dirty="0" smtClean="0"/>
          </a:p>
          <a:p>
            <a:pPr lvl="0" algn="l" rtl="0">
              <a:spcBef>
                <a:spcPts val="0"/>
              </a:spcBef>
              <a:buNone/>
            </a:pPr>
            <a:r>
              <a:rPr lang="en" b="1" i="0" dirty="0" smtClean="0"/>
              <a:t>Consumidor recreacional: busqueda de placer, consumo esporadico de tipo social. </a:t>
            </a:r>
          </a:p>
          <a:p>
            <a:pPr lvl="0" algn="l" rtl="0">
              <a:spcBef>
                <a:spcPts val="0"/>
              </a:spcBef>
              <a:buNone/>
            </a:pPr>
            <a:endParaRPr lang="en" b="1" i="0" dirty="0"/>
          </a:p>
          <a:p>
            <a:pPr algn="l"/>
            <a:r>
              <a:rPr lang="en" b="1" i="0" dirty="0"/>
              <a:t>Consumidor Circunstancial: necesidad de lograr apoyo para enfrentar una situacion determinada. Consume cada vez más para sentirse bien</a:t>
            </a:r>
            <a:r>
              <a:rPr lang="en" i="0" dirty="0"/>
              <a:t>.</a:t>
            </a:r>
          </a:p>
          <a:p>
            <a:pPr lvl="0" algn="l" rtl="0">
              <a:spcBef>
                <a:spcPts val="0"/>
              </a:spcBef>
              <a:buNone/>
            </a:pPr>
            <a:endParaRPr lang="en" dirty="0"/>
          </a:p>
          <a:p>
            <a:pPr lvl="0" algn="l" rtl="0">
              <a:spcBef>
                <a:spcPts val="0"/>
              </a:spcBef>
              <a:buNone/>
            </a:pPr>
            <a:endParaRPr lang="en" dirty="0" smtClean="0"/>
          </a:p>
        </p:txBody>
      </p:sp>
    </p:spTree>
    <p:extLst>
      <p:ext uri="{BB962C8B-B14F-4D97-AF65-F5344CB8AC3E}">
        <p14:creationId xmlns:p14="http://schemas.microsoft.com/office/powerpoint/2010/main" val="165658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483744" y="1397480"/>
            <a:ext cx="6178688" cy="227737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lang="en" dirty="0"/>
          </a:p>
          <a:p>
            <a:pPr lvl="0" algn="l" rtl="0">
              <a:spcBef>
                <a:spcPts val="0"/>
              </a:spcBef>
              <a:buNone/>
            </a:pPr>
            <a:r>
              <a:rPr lang="en" b="1" i="0" dirty="0" smtClean="0"/>
              <a:t>Consumidor habituado: necesidad de mantener el estado animico, físico o psicológico que le produce la droga. Consume una o mas veces al día. (Consumo Problematico)</a:t>
            </a:r>
          </a:p>
          <a:p>
            <a:pPr lvl="0" algn="l" rtl="0">
              <a:spcBef>
                <a:spcPts val="0"/>
              </a:spcBef>
              <a:buNone/>
            </a:pPr>
            <a:endParaRPr lang="en" b="1" i="0" dirty="0"/>
          </a:p>
          <a:p>
            <a:pPr lvl="0" algn="l" rtl="0">
              <a:spcBef>
                <a:spcPts val="0"/>
              </a:spcBef>
              <a:buNone/>
            </a:pPr>
            <a:r>
              <a:rPr lang="en" b="1" i="0" dirty="0" smtClean="0"/>
              <a:t>Consumidor adicto: necesidad permanente y compulsiva de experimentar el estado anímico, físico y psicológico que la droga produce. (Adicción) </a:t>
            </a:r>
          </a:p>
        </p:txBody>
      </p:sp>
    </p:spTree>
    <p:extLst>
      <p:ext uri="{BB962C8B-B14F-4D97-AF65-F5344CB8AC3E}">
        <p14:creationId xmlns:p14="http://schemas.microsoft.com/office/powerpoint/2010/main" val="215781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897811" y="330817"/>
            <a:ext cx="5323784" cy="1394465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4800" dirty="0" smtClean="0"/>
              <a:t/>
            </a:r>
            <a:br>
              <a:rPr lang="en" sz="4800" dirty="0" smtClean="0"/>
            </a:br>
            <a:r>
              <a:rPr lang="en" sz="4800" dirty="0"/>
              <a:t/>
            </a:r>
            <a:br>
              <a:rPr lang="en" sz="4800" dirty="0"/>
            </a:br>
            <a:r>
              <a:rPr lang="en" sz="4800" dirty="0" smtClean="0"/>
              <a:t/>
            </a:r>
            <a:br>
              <a:rPr lang="en" sz="4800" dirty="0" smtClean="0"/>
            </a:br>
            <a:r>
              <a:rPr lang="en" sz="4800" dirty="0"/>
              <a:t/>
            </a:r>
            <a:br>
              <a:rPr lang="en" sz="4800" dirty="0"/>
            </a:br>
            <a:r>
              <a:rPr lang="en" sz="4800" dirty="0" smtClean="0"/>
              <a:t/>
            </a:r>
            <a:br>
              <a:rPr lang="en" sz="4800" dirty="0" smtClean="0"/>
            </a:br>
            <a:r>
              <a:rPr lang="en" sz="3600" dirty="0" smtClean="0"/>
              <a:t>2. </a:t>
            </a:r>
            <a:r>
              <a:rPr lang="en" sz="4800" b="1" dirty="0"/>
              <a:t/>
            </a:r>
            <a:br>
              <a:rPr lang="en" sz="4800" b="1" dirty="0"/>
            </a:br>
            <a:r>
              <a:rPr lang="en" b="1" dirty="0" smtClean="0"/>
              <a:t>Las drogas pueden producir tolerancia </a:t>
            </a:r>
            <a:r>
              <a:rPr lang="en" dirty="0" smtClean="0"/>
              <a:t/>
            </a:r>
            <a:br>
              <a:rPr lang="en" dirty="0" smtClean="0"/>
            </a:br>
            <a:endParaRPr lang="en" dirty="0"/>
          </a:p>
        </p:txBody>
      </p:sp>
      <p:sp>
        <p:nvSpPr>
          <p:cNvPr id="4" name="Shape 122"/>
          <p:cNvSpPr/>
          <p:nvPr/>
        </p:nvSpPr>
        <p:spPr>
          <a:xfrm>
            <a:off x="0" y="1148940"/>
            <a:ext cx="3364301" cy="3509323"/>
          </a:xfrm>
          <a:prstGeom prst="ellipse">
            <a:avLst/>
          </a:prstGeom>
          <a:solidFill>
            <a:srgbClr val="403228">
              <a:alpha val="21150"/>
            </a:srgbClr>
          </a:solidFill>
          <a:ln w="9525" cap="flat" cmpd="sng">
            <a:solidFill>
              <a:srgbClr val="926940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" sz="2000" i="1" dirty="0" smtClean="0">
                <a:solidFill>
                  <a:srgbClr val="403228"/>
                </a:solidFill>
                <a:latin typeface="Libre Baskerville"/>
                <a:sym typeface="Libre Baskerville"/>
              </a:rPr>
              <a:t>      </a:t>
            </a:r>
            <a:r>
              <a:rPr lang="en" sz="2000" b="1" i="1" dirty="0" smtClean="0">
                <a:solidFill>
                  <a:srgbClr val="403228"/>
                </a:solidFill>
                <a:latin typeface="Libre Baskerville"/>
                <a:sym typeface="Libre Baskerville"/>
              </a:rPr>
              <a:t>Tolerancia</a:t>
            </a:r>
            <a:r>
              <a:rPr lang="en" sz="2000" b="1" dirty="0">
                <a:solidFill>
                  <a:srgbClr val="403228"/>
                </a:solidFill>
                <a:latin typeface="Libre Baskerville"/>
                <a:sym typeface="Libre Baskerville"/>
              </a:rPr>
              <a:t>: </a:t>
            </a:r>
            <a:endParaRPr lang="en" sz="2000" b="1" dirty="0" smtClean="0">
              <a:solidFill>
                <a:srgbClr val="403228"/>
              </a:solidFill>
              <a:latin typeface="Libre Baskerville"/>
              <a:sym typeface="Libre Baskerville"/>
            </a:endParaRPr>
          </a:p>
          <a:p>
            <a:pPr lvl="0"/>
            <a:r>
              <a:rPr lang="en" sz="2000" dirty="0" smtClean="0">
                <a:solidFill>
                  <a:srgbClr val="403228"/>
                </a:solidFill>
                <a:latin typeface="Libre Baskerville"/>
                <a:sym typeface="Libre Baskerville"/>
              </a:rPr>
              <a:t>Se </a:t>
            </a:r>
            <a:r>
              <a:rPr lang="en" sz="2000" dirty="0">
                <a:solidFill>
                  <a:srgbClr val="403228"/>
                </a:solidFill>
                <a:latin typeface="Libre Baskerville"/>
                <a:sym typeface="Libre Baskerville"/>
              </a:rPr>
              <a:t>requieren mayor cantidad de droga, para producir el efecto que originalmete se obtenía con dosis más bajas</a:t>
            </a:r>
            <a:endParaRPr lang="en" sz="2000" i="1" dirty="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" name="Shape 122"/>
          <p:cNvSpPr/>
          <p:nvPr/>
        </p:nvSpPr>
        <p:spPr>
          <a:xfrm>
            <a:off x="2214560" y="1278512"/>
            <a:ext cx="3743623" cy="3585334"/>
          </a:xfrm>
          <a:prstGeom prst="ellipse">
            <a:avLst/>
          </a:prstGeom>
          <a:solidFill>
            <a:srgbClr val="403228">
              <a:alpha val="21150"/>
            </a:srgbClr>
          </a:solidFill>
          <a:ln w="9525" cap="flat" cmpd="sng">
            <a:solidFill>
              <a:srgbClr val="926940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76200" lvl="0">
              <a:buClr>
                <a:srgbClr val="926940"/>
              </a:buClr>
              <a:buSzPct val="100000"/>
            </a:pPr>
            <a:r>
              <a:rPr lang="en" sz="2000" b="1" i="1" dirty="0">
                <a:solidFill>
                  <a:srgbClr val="403228"/>
                </a:solidFill>
                <a:latin typeface="Libre Baskerville"/>
                <a:sym typeface="Libre Baskerville"/>
              </a:rPr>
              <a:t>Dependencia</a:t>
            </a:r>
            <a:r>
              <a:rPr lang="en" sz="2000" dirty="0">
                <a:solidFill>
                  <a:srgbClr val="403228"/>
                </a:solidFill>
                <a:latin typeface="Libre Baskerville"/>
                <a:sym typeface="Libre Baskerville"/>
              </a:rPr>
              <a:t> : conjunto de </a:t>
            </a:r>
            <a:r>
              <a:rPr lang="en" sz="2000" dirty="0" smtClean="0">
                <a:solidFill>
                  <a:srgbClr val="403228"/>
                </a:solidFill>
                <a:latin typeface="Libre Baskerville"/>
                <a:sym typeface="Libre Baskerville"/>
              </a:rPr>
              <a:t>síntomascomportamentales</a:t>
            </a:r>
            <a:r>
              <a:rPr lang="en" sz="2000" dirty="0">
                <a:solidFill>
                  <a:srgbClr val="403228"/>
                </a:solidFill>
                <a:latin typeface="Libre Baskerville"/>
                <a:sym typeface="Libre Baskerville"/>
              </a:rPr>
              <a:t>, físicos y cognitivos que se desarrollan luego del consumo repetido de la sustancia. </a:t>
            </a:r>
          </a:p>
        </p:txBody>
      </p:sp>
      <p:sp>
        <p:nvSpPr>
          <p:cNvPr id="6" name="Shape 122"/>
          <p:cNvSpPr/>
          <p:nvPr/>
        </p:nvSpPr>
        <p:spPr>
          <a:xfrm>
            <a:off x="4838135" y="1148940"/>
            <a:ext cx="4305865" cy="3692105"/>
          </a:xfrm>
          <a:prstGeom prst="ellipse">
            <a:avLst/>
          </a:prstGeom>
          <a:solidFill>
            <a:srgbClr val="403228">
              <a:alpha val="21150"/>
            </a:srgbClr>
          </a:solidFill>
          <a:ln w="9525" cap="flat" cmpd="sng">
            <a:solidFill>
              <a:srgbClr val="926940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76200" lvl="0">
              <a:buClr>
                <a:srgbClr val="926940"/>
              </a:buClr>
              <a:buSzPct val="100000"/>
            </a:pPr>
            <a:endParaRPr lang="en" sz="2400" dirty="0">
              <a:solidFill>
                <a:srgbClr val="403228"/>
              </a:solidFill>
              <a:latin typeface="Libre Baskerville"/>
              <a:sym typeface="Libre Baskerville"/>
            </a:endParaRPr>
          </a:p>
          <a:p>
            <a:pPr marL="76200" lvl="0" algn="ctr">
              <a:buClr>
                <a:srgbClr val="926940"/>
              </a:buClr>
              <a:buSzPct val="100000"/>
            </a:pPr>
            <a:r>
              <a:rPr lang="en" sz="2000" b="1" i="1" dirty="0" smtClean="0">
                <a:solidFill>
                  <a:srgbClr val="403228"/>
                </a:solidFill>
                <a:latin typeface="Libre Baskerville"/>
                <a:sym typeface="Libre Baskerville"/>
              </a:rPr>
              <a:t>        Sindrome </a:t>
            </a:r>
            <a:r>
              <a:rPr lang="en" sz="2000" b="1" i="1" dirty="0">
                <a:solidFill>
                  <a:srgbClr val="403228"/>
                </a:solidFill>
                <a:latin typeface="Libre Baskerville"/>
                <a:sym typeface="Libre Baskerville"/>
              </a:rPr>
              <a:t>de Abstinecia</a:t>
            </a:r>
            <a:r>
              <a:rPr lang="en" sz="2000" dirty="0">
                <a:solidFill>
                  <a:srgbClr val="403228"/>
                </a:solidFill>
                <a:latin typeface="Libre Baskerville"/>
                <a:sym typeface="Libre Baskerville"/>
              </a:rPr>
              <a:t>: </a:t>
            </a:r>
            <a:r>
              <a:rPr lang="en" sz="2000" dirty="0" smtClean="0">
                <a:solidFill>
                  <a:srgbClr val="403228"/>
                </a:solidFill>
                <a:latin typeface="Libre Baskerville"/>
                <a:sym typeface="Libre Baskerville"/>
              </a:rPr>
              <a:t>conjunto </a:t>
            </a:r>
            <a:r>
              <a:rPr lang="en" sz="2000" dirty="0">
                <a:solidFill>
                  <a:srgbClr val="403228"/>
                </a:solidFill>
                <a:latin typeface="Libre Baskerville"/>
                <a:sym typeface="Libre Baskerville"/>
              </a:rPr>
              <a:t>de síntomas, comportamentales, físicos y psicquicos que surgen al disminuir o interrumpir abruptamente el consumo</a:t>
            </a:r>
            <a:endParaRPr lang="en" sz="2000" i="1" dirty="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" name="Shape 86"/>
          <p:cNvSpPr/>
          <p:nvPr/>
        </p:nvSpPr>
        <p:spPr>
          <a:xfrm>
            <a:off x="5071815" y="4077555"/>
            <a:ext cx="886368" cy="893062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85"/>
          <p:cNvSpPr/>
          <p:nvPr/>
        </p:nvSpPr>
        <p:spPr>
          <a:xfrm>
            <a:off x="1528598" y="134480"/>
            <a:ext cx="738425" cy="727300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olabel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1142</Words>
  <Application>Microsoft Office PowerPoint</Application>
  <PresentationFormat>Presentación en pantalla (16:9)</PresentationFormat>
  <Paragraphs>113</Paragraphs>
  <Slides>29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Wingdings</vt:lpstr>
      <vt:lpstr>Libre Baskerville</vt:lpstr>
      <vt:lpstr>AR BERKLEY</vt:lpstr>
      <vt:lpstr>AR BLANCA</vt:lpstr>
      <vt:lpstr>Arial</vt:lpstr>
      <vt:lpstr>Cinzel</vt:lpstr>
      <vt:lpstr>Dolabella template</vt:lpstr>
      <vt:lpstr>Taller : Drogas, Mitos y Realidades </vt:lpstr>
      <vt:lpstr>Objetivo General:  Reflexionar acerca de los efectos perjudiciales tanto físicos, psicológicos y sociales que acarrea el consumo de drogas. </vt:lpstr>
      <vt:lpstr>Objetivos específicos:    Visualizar algunos mitos y realidades    relativos al consumo de drogas    Visibilizar las percepciones asociadas al   consumo, sea esporádico o habitual     Detectar conductas de riesgo asociadas al   consumo de drogas     Reflexionar acerca de la responsabilidad   personal en acciones de autocuidado, con   respecto a este fenómeno.   </vt:lpstr>
      <vt:lpstr>Conversemos en grupo</vt:lpstr>
      <vt:lpstr>Presentación de PowerPoint</vt:lpstr>
      <vt:lpstr>1. Exiten dos tipos de consumidores </vt:lpstr>
      <vt:lpstr>Presentación de PowerPoint</vt:lpstr>
      <vt:lpstr>Presentación de PowerPoint</vt:lpstr>
      <vt:lpstr>     2.  Las drogas pueden producir tolerancia  </vt:lpstr>
      <vt:lpstr>3. </vt:lpstr>
      <vt:lpstr>. </vt:lpstr>
      <vt:lpstr>     5. La marihuana no provoca daño por que es natural </vt:lpstr>
      <vt:lpstr>6. Las drogas inhalables solo provocan daño cuando se las consume a diario</vt:lpstr>
      <vt:lpstr>   7 dejar las drogas es fácil</vt:lpstr>
      <vt:lpstr>           8.   la marihuana no es mala por que cura el cáncer  </vt:lpstr>
      <vt:lpstr>  9. Las drogas no son buenas ni malas depende del uso que se  haga de ellas  </vt:lpstr>
      <vt:lpstr>10.  las drogas sirven para aumentar la concentración y la atención </vt:lpstr>
      <vt:lpstr>           11.   las drogas alivian el stress y las angustias </vt:lpstr>
      <vt:lpstr>12.  Se puede consumir drogas por mucho tiempo sin que te hagan daño</vt:lpstr>
      <vt:lpstr>Presentación de PowerPoint</vt:lpstr>
      <vt:lpstr>     13 La marihuana no es adictiva </vt:lpstr>
      <vt:lpstr>  14 Existe la sobredosis accidental  </vt:lpstr>
      <vt:lpstr>15.  las drogas pueden afectar el centro de placer en tu cerebro </vt:lpstr>
      <vt:lpstr>16 la rehabilitación solo sirve en las personas que no han consumido tanto </vt:lpstr>
      <vt:lpstr>           17.   las alucinaciones o el delirio solo ocurren con drogas potentes como la cocaína  </vt:lpstr>
      <vt:lpstr>18. Exiten drogas artificiales  </vt:lpstr>
      <vt:lpstr>  19 Los medicamentos también pueden causar adicción  </vt:lpstr>
      <vt:lpstr>20 Se puede detectar a un consumidor de drogas solo con mirarlo</vt:lpstr>
      <vt:lpstr>  21 te puedes contagiar de VIH al consumir drogas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: Drogas, Mitos y Realidades</dc:title>
  <dc:creator>Psicologia colegio</dc:creator>
  <cp:lastModifiedBy>Psicologia colegio</cp:lastModifiedBy>
  <cp:revision>41</cp:revision>
  <dcterms:modified xsi:type="dcterms:W3CDTF">2017-11-24T19:50:09Z</dcterms:modified>
</cp:coreProperties>
</file>